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85" r:id="rId2"/>
    <p:sldId id="988" r:id="rId3"/>
    <p:sldId id="989" r:id="rId4"/>
    <p:sldId id="990" r:id="rId5"/>
    <p:sldId id="991" r:id="rId6"/>
    <p:sldId id="992" r:id="rId7"/>
    <p:sldId id="993" r:id="rId8"/>
    <p:sldId id="994" r:id="rId9"/>
    <p:sldId id="995" r:id="rId10"/>
    <p:sldId id="997" r:id="rId11"/>
    <p:sldId id="998" r:id="rId12"/>
    <p:sldId id="9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000"/>
    <a:srgbClr val="3B3838"/>
    <a:srgbClr val="D9D9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9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AE8CF-221A-4880-82DF-5329604095B3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CF401-D455-4FE0-9BA4-5A60ABD8AE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There is broad consensus on registering the GU as "Apricot </a:t>
            </a:r>
            <a:r>
              <a:rPr lang="en-US" dirty="0" err="1"/>
              <a:t>Ashtak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proposed product name of the GU: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Russian: Apricot </a:t>
            </a:r>
            <a:r>
              <a:rPr lang="en-US" dirty="0" err="1"/>
              <a:t>Ashtak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English: Apricot </a:t>
            </a:r>
            <a:r>
              <a:rPr lang="en-US" dirty="0" err="1"/>
              <a:t>Ashtak</a:t>
            </a:r>
            <a:r>
              <a:rPr lang="en-US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Taj: </a:t>
            </a:r>
            <a:r>
              <a:rPr lang="en-US" dirty="0" err="1"/>
              <a:t>Zardolui</a:t>
            </a:r>
            <a:r>
              <a:rPr lang="en-US" dirty="0"/>
              <a:t> </a:t>
            </a:r>
            <a:r>
              <a:rPr lang="en-US" dirty="0" err="1"/>
              <a:t>Ashtak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7C0D33-F5EE-4655-9548-05866AC83ED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1501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CA7431C-BD1D-561F-5723-7C88BD73B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4E87C369-5872-65BB-5452-29A7645D2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3E41CA-6BFE-73D3-D366-7843AA717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906C798-12DA-0F3B-D1D0-9FDB3B69B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6E11A78-BC42-776C-D30A-D7A1D7E6A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94647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789119-3CE1-67AC-3ABC-BA3C163A7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BB284FB-36C4-0BEB-3BC1-B11196955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31F6452-7C12-BBAD-11FA-213093454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DD5DB2C-CC10-B570-8722-2C0BF1244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2AD9210-A568-C68D-8C82-C203EA11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78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0C1B2359-ABC0-F627-2C30-A9E9063115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2F30B95-67C8-953F-F820-C1F4BA5205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63E2DEB-F6C8-14D1-4842-3DC8A94C9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AF61330-0681-A864-C812-37562FD1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BE85886-C400-3DC4-0CD7-DEF79E03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8642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EDB9F-C339-BB77-BFB1-5D8F9F223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E7ED387-BC15-5427-2487-AF065D28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FB819D-8FF3-53B1-ABD3-7500E6FFD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2E38453-BF55-A84E-92B6-EA902FF0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6ED30E5-DA6B-D9C4-9C09-B0A49404C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326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AF62A1-2E0F-001D-0F2E-C74338E33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3C6181F-FCAF-6C21-4C68-5F29370B0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8D7DC2C-F6FF-D84D-7F40-B97C1DE4D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C3BFF0-0DB9-38FB-2C51-B8956F04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F076E3-EF4B-614A-1ADE-D9F635127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864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7C5AE6-469E-95B8-FD00-749EDC87F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665041-03DC-649B-EB73-99E732B79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0C2FD67-AE78-7C99-6D59-0893F28F8F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A0AB978-C76F-FEDC-2417-4D94658C7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22C5ABC-C574-273B-1101-C12D721BA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C382A7-82F0-8725-302F-946212E82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49781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9135D2-226C-3861-DE01-EDA7E29F1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60B0E58-34BD-A48D-87CF-6C2AF79DD1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5195322-D563-D0D9-5479-57F21EF44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2EF490C-CA99-8B1F-89A3-9CF2CFDE7D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8E9227-C8CA-88CD-583C-B8A6B2B5BB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A73A8D7-4CAB-BA87-0A99-CBF7872F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849D37A-F1EC-976F-E376-A9B3B8F79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9753DF5F-5303-9BCF-7587-5B79C1E6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2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41A40DC-07F0-FE31-F076-FA17DC08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B446286-4796-1D03-DFDF-36870001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CB769046-317E-FE99-4474-248880956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E141BFC-7345-4AFA-6EBD-0D65D32DD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361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8EAAB0AB-905C-A412-43BA-E04B71450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11D540B-C17D-DFF4-10B1-47EBA0FF2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5273A09-3933-7686-05A8-C7B173FE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462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20D990-7E1B-1DF5-28C8-7276E3A25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FAB19A-BC2D-595D-8E3D-00ACA769D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AC22F02-96F6-0455-0706-84AF0A797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A03EA19-2C07-2549-06D4-5FC2E5DF3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2A4CF91-2852-1509-B167-5321FAC83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3E4DEBE-3D8D-BB11-30A2-C927B41FC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1508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0EEDDC-EB31-2029-E47B-BF03AE706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DA756F7-F072-3775-A4A6-7F0DD6C75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84065B6-B78A-5502-C1AB-0B7F47A84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0573A28-E52F-CFB0-F5CF-1264DD49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B2CBE82-E90D-1E35-02A2-7F9CCCA0F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C5242F6-0772-648C-5DD2-08CFB982D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53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4E00CB-E487-11F5-BAB8-42A23DDB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37E6FDD-27EC-78FA-3618-9176BE043A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060885-1383-C169-1C16-D484F8C03E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3C4F-E5A5-44D9-AB79-68B6EA0ADBF8}" type="datetimeFigureOut">
              <a:rPr lang="en-US" smtClean="0"/>
              <a:pPr/>
              <a:t>9/20/2022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496223D-4358-AAE6-661F-423328F311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16B2CB1-B999-33BE-F7B3-99DA9D388B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B803E-D250-4FCC-A82E-D0C6F62E8C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284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18.sv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7.jpeg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4E1BEE6E-AE49-45E5-ABDF-FB9F427DB30D}"/>
              </a:ext>
            </a:extLst>
          </p:cNvPr>
          <p:cNvSpPr/>
          <p:nvPr/>
        </p:nvSpPr>
        <p:spPr>
          <a:xfrm>
            <a:off x="1" y="0"/>
            <a:ext cx="3143250" cy="6858000"/>
          </a:xfrm>
          <a:prstGeom prst="rect">
            <a:avLst/>
          </a:prstGeom>
          <a:solidFill>
            <a:schemeClr val="accent6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Picture 2" descr="https://fermersadovod.ru/wp-content/uploads/2018/10/yablonja-a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0388" y="0"/>
            <a:ext cx="9091612" cy="6848124"/>
          </a:xfrm>
          <a:prstGeom prst="rect">
            <a:avLst/>
          </a:prstGeom>
          <a:noFill/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1940FFF3-66EA-4F0E-9C1B-62B45E5B5AF8}"/>
              </a:ext>
            </a:extLst>
          </p:cNvPr>
          <p:cNvSpPr/>
          <p:nvPr/>
        </p:nvSpPr>
        <p:spPr>
          <a:xfrm>
            <a:off x="0" y="220216"/>
            <a:ext cx="12192000" cy="1237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B6A9479F-7D91-4C95-8FFB-954E63075B3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6195" y="367215"/>
            <a:ext cx="1042247" cy="9815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68F4DDA7-A72D-4DFB-88A1-A5E294FF25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552" y="220216"/>
            <a:ext cx="1898179" cy="109145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CF5771E-4BA4-4F8E-86FF-8C982F1BCBC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2" y="336524"/>
            <a:ext cx="1102571" cy="985953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="" xmlns:a16="http://schemas.microsoft.com/office/drawing/2014/main" id="{2396B473-84A8-4B2C-8609-980CE86D5B4E}"/>
              </a:ext>
            </a:extLst>
          </p:cNvPr>
          <p:cNvSpPr txBox="1">
            <a:spLocks/>
          </p:cNvSpPr>
          <p:nvPr/>
        </p:nvSpPr>
        <p:spPr>
          <a:xfrm>
            <a:off x="392085" y="5620890"/>
            <a:ext cx="6265889" cy="123711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Алматинский</a:t>
            </a:r>
            <a:r>
              <a:rPr lang="ru-RU" sz="5400" dirty="0" smtClean="0">
                <a:solidFill>
                  <a:schemeClr val="bg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АПОРТ</a:t>
            </a:r>
            <a:endParaRPr lang="ru-RU" sz="54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Подзаголовок 2">
            <a:extLst>
              <a:ext uri="{FF2B5EF4-FFF2-40B4-BE49-F238E27FC236}">
                <a16:creationId xmlns="" xmlns:a16="http://schemas.microsoft.com/office/drawing/2014/main" id="{E6A2BB84-37D7-475E-81BD-B517B058FB74}"/>
              </a:ext>
            </a:extLst>
          </p:cNvPr>
          <p:cNvSpPr txBox="1">
            <a:spLocks/>
          </p:cNvSpPr>
          <p:nvPr/>
        </p:nvSpPr>
        <p:spPr>
          <a:xfrm>
            <a:off x="682202" y="3946849"/>
            <a:ext cx="6635264" cy="10391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55B0A0D3-82D9-48CF-8781-DCFE5DFE77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2088" y="308742"/>
            <a:ext cx="914400" cy="91440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E843A656-6DC5-45E6-9F55-B506730C6A51}"/>
              </a:ext>
            </a:extLst>
          </p:cNvPr>
          <p:cNvSpPr/>
          <p:nvPr/>
        </p:nvSpPr>
        <p:spPr>
          <a:xfrm>
            <a:off x="0" y="1917771"/>
            <a:ext cx="334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Пилотирование Географического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Указания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в </a:t>
            </a:r>
            <a:r>
              <a:rPr lang="ru-RU" sz="2400" dirty="0" smtClean="0">
                <a:solidFill>
                  <a:schemeClr val="bg1"/>
                </a:solidFill>
              </a:rPr>
              <a:t> Казахстане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5407093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1">
            <a:extLst>
              <a:ext uri="{FF2B5EF4-FFF2-40B4-BE49-F238E27FC236}">
                <a16:creationId xmlns="" xmlns:a16="http://schemas.microsoft.com/office/drawing/2014/main" id="{4E084BD0-46FE-452A-A925-6810B81B4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71" y="551852"/>
            <a:ext cx="1419564" cy="604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герб казахста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28756" y="302613"/>
            <a:ext cx="1582881" cy="999714"/>
          </a:xfrm>
          <a:prstGeom prst="rect">
            <a:avLst/>
          </a:prstGeom>
        </p:spPr>
      </p:pic>
      <p:pic>
        <p:nvPicPr>
          <p:cNvPr id="18" name="image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90328" y="371243"/>
            <a:ext cx="965199" cy="97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854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2" y="288993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Группа производителей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FFD679-9227-466C-81F5-522FD0F8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83" y="1801091"/>
            <a:ext cx="11291454" cy="429490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dirty="0" smtClean="0"/>
              <a:t>	Объединение юридических лиц «Ассоциация производителей Алматинского Апорта», включает в себя 10 производителей, в дальнейшем планируется привлечение новых членов ассоциации</a:t>
            </a:r>
          </a:p>
          <a:p>
            <a:pPr>
              <a:buNone/>
            </a:pPr>
            <a:endParaRPr lang="ru-RU" sz="9600" dirty="0" smtClean="0"/>
          </a:p>
          <a:p>
            <a:pPr marL="0" marR="7239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9600" dirty="0" smtClean="0">
                <a:latin typeface="Calibri" panose="020F0502020204030204" pitchFamily="34" charset="0"/>
                <a:ea typeface="Calibri" panose="020F0502020204030204" pitchFamily="34" charset="0"/>
              </a:rPr>
              <a:t>В производстве занято более 150 человек в перспективе 300 чел;</a:t>
            </a:r>
          </a:p>
          <a:p>
            <a:pPr marL="0" marR="7239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9600" dirty="0" smtClean="0">
                <a:latin typeface="Calibri" panose="020F0502020204030204" pitchFamily="34" charset="0"/>
                <a:ea typeface="Calibri" panose="020F0502020204030204" pitchFamily="34" charset="0"/>
              </a:rPr>
              <a:t>Получают доход более 150 домохозяйств, в перспективе 300 домохозяйств;</a:t>
            </a:r>
          </a:p>
          <a:p>
            <a:pPr marL="0" marR="7239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9600" dirty="0" smtClean="0">
                <a:latin typeface="Calibri" panose="020F0502020204030204" pitchFamily="34" charset="0"/>
                <a:ea typeface="Calibri" panose="020F0502020204030204" pitchFamily="34" charset="0"/>
              </a:rPr>
              <a:t>На данный момент площадь производства составляет 50 га, в перспективе до 200 га. </a:t>
            </a:r>
          </a:p>
          <a:p>
            <a:pPr marL="0" marR="72390" indent="0" algn="just">
              <a:lnSpc>
                <a:spcPct val="115000"/>
              </a:lnSpc>
              <a:spcAft>
                <a:spcPts val="600"/>
              </a:spcAft>
              <a:buNone/>
            </a:pPr>
            <a:r>
              <a:rPr lang="ru-RU" sz="9600" dirty="0" smtClean="0">
                <a:latin typeface="Calibri" panose="020F0502020204030204" pitchFamily="34" charset="0"/>
                <a:ea typeface="Calibri" panose="020F0502020204030204" pitchFamily="34" charset="0"/>
              </a:rPr>
              <a:t>На данный момент объем производства 600 тонн, в перспективе 2400 тонн. 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2" y="288993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Дальнейшие шаги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R="72390" algn="just">
              <a:lnSpc>
                <a:spcPct val="115000"/>
              </a:lnSpc>
              <a:spcBef>
                <a:spcPts val="0"/>
              </a:spcBef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Разработка внутренних документов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(положений)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, руководств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(по производству)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и наглядных материалов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ru-RU" sz="2400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постеры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 по образцам продуктов)</a:t>
            </a:r>
          </a:p>
          <a:p>
            <a:pPr marR="72390" algn="just">
              <a:lnSpc>
                <a:spcPct val="115000"/>
              </a:lnSpc>
              <a:spcBef>
                <a:spcPts val="0"/>
              </a:spcBef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Внедрение системы внутреннего контроля </a:t>
            </a:r>
            <a:r>
              <a:rPr lang="ru-RU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(обучение членов ассоциации, подготовка инспекторов),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распространение спецификации;</a:t>
            </a:r>
          </a:p>
          <a:p>
            <a:pPr marR="72390" algn="just">
              <a:lnSpc>
                <a:spcPct val="115000"/>
              </a:lnSpc>
              <a:spcBef>
                <a:spcPts val="0"/>
              </a:spcBef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Проведение </a:t>
            </a:r>
            <a:r>
              <a:rPr lang="ru-RU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пилотных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 контрольных мероприятий со стороны ассоциации;</a:t>
            </a:r>
          </a:p>
          <a:p>
            <a:pPr marR="72390" algn="just">
              <a:lnSpc>
                <a:spcPct val="115000"/>
              </a:lnSpc>
              <a:spcBef>
                <a:spcPts val="0"/>
              </a:spcBef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Информационные компании по привлечению новых членов с территории производства;</a:t>
            </a:r>
          </a:p>
          <a:p>
            <a:pPr marR="72390" algn="just">
              <a:lnSpc>
                <a:spcPct val="115000"/>
              </a:lnSpc>
              <a:spcBef>
                <a:spcPts val="0"/>
              </a:spcBef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</a:rPr>
              <a:t>Подготовка и участие на региональных и международных ярмарках, презентация и продвижение продукции;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Содержимое 21" descr="IMG-20220623-WA0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9441"/>
          <a:stretch>
            <a:fillRect/>
          </a:stretch>
        </p:blipFill>
        <p:spPr>
          <a:xfrm>
            <a:off x="0" y="-508328"/>
            <a:ext cx="12192000" cy="7366328"/>
          </a:xfr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F778A20-EC19-47D5-9634-9944F4436768}"/>
              </a:ext>
            </a:extLst>
          </p:cNvPr>
          <p:cNvSpPr/>
          <p:nvPr/>
        </p:nvSpPr>
        <p:spPr>
          <a:xfrm>
            <a:off x="0" y="220216"/>
            <a:ext cx="12192000" cy="1237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F3F557B-4932-4AD7-A3EE-2D1916C3E5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4694" y="358465"/>
            <a:ext cx="1042247" cy="9815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1C0980F-482F-4115-B4A0-87650FB000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552" y="220216"/>
            <a:ext cx="1898179" cy="1091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4245424-CA0F-47A6-82BD-23C1EB54E9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3665" y="471411"/>
            <a:ext cx="1271994" cy="773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FF8B84B-AD74-405F-97B0-2B1C3FBD42A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42" y="336524"/>
            <a:ext cx="1102571" cy="98595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50824AC4-9646-43DF-B8BA-FB8E79D85FD6}"/>
              </a:ext>
            </a:extLst>
          </p:cNvPr>
          <p:cNvSpPr/>
          <p:nvPr/>
        </p:nvSpPr>
        <p:spPr>
          <a:xfrm>
            <a:off x="-4" y="5468848"/>
            <a:ext cx="12191999" cy="1389152"/>
          </a:xfrm>
          <a:prstGeom prst="rect">
            <a:avLst/>
          </a:prstGeom>
          <a:solidFill>
            <a:srgbClr val="3B3838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FDBE05F-8218-4CB7-B20D-90B386683E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8945" y="5660673"/>
            <a:ext cx="914400" cy="9144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17AD5620-19F1-42BB-B7C7-C952256E59D2}"/>
              </a:ext>
            </a:extLst>
          </p:cNvPr>
          <p:cNvSpPr/>
          <p:nvPr/>
        </p:nvSpPr>
        <p:spPr>
          <a:xfrm flipV="1">
            <a:off x="1" y="5407093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="" xmlns:a16="http://schemas.microsoft.com/office/drawing/2014/main" id="{67B2471D-F360-4695-AB6F-C328F784AA01}"/>
              </a:ext>
            </a:extLst>
          </p:cNvPr>
          <p:cNvSpPr txBox="1">
            <a:spLocks/>
          </p:cNvSpPr>
          <p:nvPr/>
        </p:nvSpPr>
        <p:spPr>
          <a:xfrm>
            <a:off x="533400" y="5502494"/>
            <a:ext cx="5631180" cy="1210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bg1"/>
                </a:solidFill>
              </a:rPr>
              <a:t>Спасибо за внимание!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герб казахстан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3665" y="302614"/>
            <a:ext cx="1582881" cy="999714"/>
          </a:xfrm>
          <a:prstGeom prst="rect">
            <a:avLst/>
          </a:prstGeom>
        </p:spPr>
      </p:pic>
      <p:pic>
        <p:nvPicPr>
          <p:cNvPr id="23" name="image2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50400" y="5608262"/>
            <a:ext cx="965199" cy="9792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8082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52B52EC-EEB5-4662-9C51-3B87BC740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942" y="439423"/>
            <a:ext cx="8339772" cy="972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Отобранные продукты 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Казахстане для ТЭО</a:t>
            </a:r>
            <a:r>
              <a:rPr lang="ru-RU" sz="4000" b="1" dirty="0" smtClean="0">
                <a:solidFill>
                  <a:srgbClr val="00B050"/>
                </a:solidFill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17">
            <a:extLst>
              <a:ext uri="{FF2B5EF4-FFF2-40B4-BE49-F238E27FC236}">
                <a16:creationId xmlns="" xmlns:a16="http://schemas.microsoft.com/office/drawing/2014/main" id="{65A7601D-F726-4A86-8B49-5DC1D4993FA9}"/>
              </a:ext>
            </a:extLst>
          </p:cNvPr>
          <p:cNvGrpSpPr/>
          <p:nvPr/>
        </p:nvGrpSpPr>
        <p:grpSpPr>
          <a:xfrm>
            <a:off x="0" y="1979612"/>
            <a:ext cx="12166600" cy="4371976"/>
            <a:chOff x="0" y="1979612"/>
            <a:chExt cx="12166600" cy="4371976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8F208C6A-AE79-413D-80A2-F6F8802CEF27}"/>
                </a:ext>
              </a:extLst>
            </p:cNvPr>
            <p:cNvSpPr/>
            <p:nvPr/>
          </p:nvSpPr>
          <p:spPr>
            <a:xfrm>
              <a:off x="0" y="2960688"/>
              <a:ext cx="12166600" cy="3390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Выноска: стрелка вниз 16">
              <a:extLst>
                <a:ext uri="{FF2B5EF4-FFF2-40B4-BE49-F238E27FC236}">
                  <a16:creationId xmlns="" xmlns:a16="http://schemas.microsoft.com/office/drawing/2014/main" id="{4B054F53-C1EA-4F2F-A621-74783476368E}"/>
                </a:ext>
              </a:extLst>
            </p:cNvPr>
            <p:cNvSpPr/>
            <p:nvPr/>
          </p:nvSpPr>
          <p:spPr>
            <a:xfrm>
              <a:off x="0" y="1981200"/>
              <a:ext cx="3960000" cy="1003300"/>
            </a:xfrm>
            <a:prstGeom prst="downArrowCallout">
              <a:avLst>
                <a:gd name="adj1" fmla="val 43548"/>
                <a:gd name="adj2" fmla="val 42742"/>
                <a:gd name="adj3" fmla="val 31452"/>
                <a:gd name="adj4" fmla="val 64977"/>
              </a:avLst>
            </a:prstGeom>
            <a:solidFill>
              <a:srgbClr val="FF7C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Алматинский</a:t>
              </a:r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апорт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" name="Выноска: стрелка вниз 36">
              <a:extLst>
                <a:ext uri="{FF2B5EF4-FFF2-40B4-BE49-F238E27FC236}">
                  <a16:creationId xmlns="" xmlns:a16="http://schemas.microsoft.com/office/drawing/2014/main" id="{486146AD-A59B-445C-9590-0E2AEDEEF85D}"/>
                </a:ext>
              </a:extLst>
            </p:cNvPr>
            <p:cNvSpPr/>
            <p:nvPr/>
          </p:nvSpPr>
          <p:spPr>
            <a:xfrm>
              <a:off x="4076700" y="1981200"/>
              <a:ext cx="3960000" cy="1004888"/>
            </a:xfrm>
            <a:prstGeom prst="downArrowCallout">
              <a:avLst>
                <a:gd name="adj1" fmla="val 43548"/>
                <a:gd name="adj2" fmla="val 42742"/>
                <a:gd name="adj3" fmla="val 31452"/>
                <a:gd name="adj4" fmla="val 64977"/>
              </a:avLst>
            </a:prstGeom>
            <a:solidFill>
              <a:srgbClr val="9BBB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Кзыл-Ординская</a:t>
              </a:r>
              <a:r>
                <a:rPr lang="ru-RU" sz="20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дыня </a:t>
              </a:r>
              <a:endPara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8" name="Выноска: стрелка вниз 37">
              <a:extLst>
                <a:ext uri="{FF2B5EF4-FFF2-40B4-BE49-F238E27FC236}">
                  <a16:creationId xmlns="" xmlns:a16="http://schemas.microsoft.com/office/drawing/2014/main" id="{70472FE7-889D-4B99-BF00-A26E7CEC6327}"/>
                </a:ext>
              </a:extLst>
            </p:cNvPr>
            <p:cNvSpPr/>
            <p:nvPr/>
          </p:nvSpPr>
          <p:spPr>
            <a:xfrm>
              <a:off x="8128000" y="1979612"/>
              <a:ext cx="3960000" cy="1004888"/>
            </a:xfrm>
            <a:prstGeom prst="downArrowCallout">
              <a:avLst>
                <a:gd name="adj1" fmla="val 43548"/>
                <a:gd name="adj2" fmla="val 42742"/>
                <a:gd name="adj3" fmla="val 31452"/>
                <a:gd name="adj4" fmla="val 64977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err="1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Кзыл-Ординский</a:t>
              </a:r>
              <a:r>
                <a:rPr lang="ru-RU" sz="2000" dirty="0" smtClean="0">
                  <a:solidFill>
                    <a:schemeClr val="accent4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рис</a:t>
              </a:r>
              <a:endParaRPr lang="en-US" sz="20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19" name="Рисунок 18" descr="герб казахста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20" name="Рисунок 19" descr="IMG-20210624-WA0021.jpg"/>
          <p:cNvPicPr>
            <a:picLocks noChangeAspect="1"/>
          </p:cNvPicPr>
          <p:nvPr/>
        </p:nvPicPr>
        <p:blipFill>
          <a:blip r:embed="rId3" cstate="print"/>
          <a:srcRect t="27071" b="23232"/>
          <a:stretch>
            <a:fillRect/>
          </a:stretch>
        </p:blipFill>
        <p:spPr>
          <a:xfrm>
            <a:off x="508803" y="3416243"/>
            <a:ext cx="2566906" cy="2762883"/>
          </a:xfrm>
          <a:prstGeom prst="rect">
            <a:avLst/>
          </a:prstGeom>
        </p:spPr>
      </p:pic>
      <p:pic>
        <p:nvPicPr>
          <p:cNvPr id="21" name="Рисунок 20" descr="В Кызылординской области производители дынь создают сельхозкооперативы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9841" b="35555"/>
          <a:stretch/>
        </p:blipFill>
        <p:spPr bwMode="auto">
          <a:xfrm>
            <a:off x="4596853" y="3602180"/>
            <a:ext cx="3106276" cy="25353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24578" name="Picture 2" descr="https://img.bizorg.su/goods/878/6a4/s_8786a4d3ca90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50036" y="3532909"/>
            <a:ext cx="2540866" cy="2540866"/>
          </a:xfrm>
          <a:prstGeom prst="rect">
            <a:avLst/>
          </a:prstGeom>
          <a:noFill/>
        </p:spPr>
      </p:pic>
      <p:pic>
        <p:nvPicPr>
          <p:cNvPr id="22" name="image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457564" y="1484807"/>
            <a:ext cx="2937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Из 34 продуктов отобрано 3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345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-20220813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32618" y="1856508"/>
            <a:ext cx="3535919" cy="47244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47429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Название продукта как Географическое Указание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FFD679-9227-466C-81F5-522FD0F8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1" y="2776635"/>
            <a:ext cx="7010407" cy="29868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Предлагаемое </a:t>
            </a:r>
            <a:r>
              <a:rPr lang="ru-RU" sz="3200" dirty="0"/>
              <a:t>название продукта ГУ: </a:t>
            </a:r>
          </a:p>
          <a:p>
            <a:r>
              <a:rPr lang="ru-RU" sz="3200" dirty="0" smtClean="0"/>
              <a:t>русский: </a:t>
            </a:r>
            <a:r>
              <a:rPr lang="ru-RU" sz="3200" dirty="0" err="1" smtClean="0"/>
              <a:t>Алматинский</a:t>
            </a:r>
            <a:r>
              <a:rPr lang="ru-RU" sz="3200" dirty="0" smtClean="0"/>
              <a:t> Апорт</a:t>
            </a:r>
            <a:endParaRPr lang="ru-RU" sz="3200" dirty="0"/>
          </a:p>
          <a:p>
            <a:r>
              <a:rPr lang="ru-RU" sz="3200" dirty="0" smtClean="0"/>
              <a:t>английский:</a:t>
            </a:r>
            <a:r>
              <a:rPr lang="en-US" sz="3200" dirty="0" smtClean="0"/>
              <a:t> </a:t>
            </a:r>
            <a:r>
              <a:rPr lang="en-US" sz="3200" dirty="0" err="1" smtClean="0"/>
              <a:t>Almaty</a:t>
            </a:r>
            <a:r>
              <a:rPr lang="en-US" sz="3200" dirty="0" smtClean="0"/>
              <a:t> </a:t>
            </a:r>
            <a:r>
              <a:rPr lang="en-US" sz="3200" dirty="0" err="1" smtClean="0"/>
              <a:t>Aport</a:t>
            </a:r>
            <a:r>
              <a:rPr lang="en-US" sz="3200" dirty="0" smtClean="0"/>
              <a:t> </a:t>
            </a:r>
            <a:endParaRPr lang="ru-RU" sz="3200" dirty="0"/>
          </a:p>
          <a:p>
            <a:r>
              <a:rPr lang="tg-Cyrl-TJ" sz="3200" dirty="0" smtClean="0"/>
              <a:t>казахский</a:t>
            </a:r>
            <a:r>
              <a:rPr lang="ru-RU" sz="3200" dirty="0" smtClean="0"/>
              <a:t>:  </a:t>
            </a:r>
            <a:r>
              <a:rPr lang="ru-RU" sz="3200" dirty="0" err="1" smtClean="0"/>
              <a:t>Алматы</a:t>
            </a:r>
            <a:r>
              <a:rPr lang="ru-RU" sz="3200" dirty="0" smtClean="0"/>
              <a:t> Апорты</a:t>
            </a:r>
            <a:endParaRPr lang="en-US" sz="3200" dirty="0"/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47429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Особые характеристики продукта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FFD679-9227-466C-81F5-522FD0F8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1" y="1607126"/>
            <a:ext cx="7010407" cy="525087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200" b="1" u="sng" dirty="0" smtClean="0"/>
              <a:t>Апорт Александр </a:t>
            </a:r>
            <a:endParaRPr lang="ru-RU" sz="4200" dirty="0" smtClean="0"/>
          </a:p>
          <a:p>
            <a:pPr lvl="0"/>
            <a:r>
              <a:rPr lang="ru-RU" sz="3200" b="1" u="sng" dirty="0" smtClean="0"/>
              <a:t>Форма:</a:t>
            </a:r>
            <a:r>
              <a:rPr lang="ru-RU" sz="3200" b="1" dirty="0" smtClean="0"/>
              <a:t> </a:t>
            </a:r>
            <a:r>
              <a:rPr lang="ru-RU" sz="3200" dirty="0" err="1" smtClean="0"/>
              <a:t>Плоско-округлая</a:t>
            </a:r>
            <a:r>
              <a:rPr lang="ru-RU" sz="3200" dirty="0" smtClean="0"/>
              <a:t> (слегка закругленная)</a:t>
            </a:r>
          </a:p>
          <a:p>
            <a:pPr lvl="0"/>
            <a:r>
              <a:rPr lang="ru-RU" sz="3200" b="1" u="sng" dirty="0" smtClean="0"/>
              <a:t>Цвет</a:t>
            </a:r>
            <a:r>
              <a:rPr lang="ru-RU" sz="3200" b="1" dirty="0" smtClean="0"/>
              <a:t>:</a:t>
            </a:r>
            <a:r>
              <a:rPr lang="ru-RU" sz="3200" dirty="0" smtClean="0"/>
              <a:t> Кожура красного цвета с ярко выраженными желто-зелеными полосами, покрытая мучнистым налетом. Внутренняя мякоть зеленовато-белая с зелеными прожилками.</a:t>
            </a:r>
          </a:p>
          <a:p>
            <a:pPr lvl="0"/>
            <a:r>
              <a:rPr lang="ru-RU" sz="3200" b="1" u="sng" dirty="0" smtClean="0"/>
              <a:t>Размер</a:t>
            </a:r>
            <a:r>
              <a:rPr lang="ru-RU" sz="3200" dirty="0" smtClean="0"/>
              <a:t>: Апорт Александр выделяется своими размерами. Только Апорт Александр класса Экстра и класса 1 может продаваться под названием </a:t>
            </a:r>
            <a:r>
              <a:rPr lang="ru-RU" sz="3200" dirty="0" err="1" smtClean="0"/>
              <a:t>Алматинский</a:t>
            </a:r>
            <a:r>
              <a:rPr lang="ru-RU" sz="3200" dirty="0" smtClean="0"/>
              <a:t> апорт.</a:t>
            </a:r>
          </a:p>
          <a:p>
            <a:r>
              <a:rPr lang="ru-RU" sz="3200" dirty="0" smtClean="0"/>
              <a:t>Размер по диаметрам:</a:t>
            </a:r>
          </a:p>
          <a:p>
            <a:pPr lvl="0"/>
            <a:r>
              <a:rPr lang="ru-RU" sz="3200" dirty="0" smtClean="0"/>
              <a:t>Экстра, диаметр от 10 см и выше (250г или 300гр?)</a:t>
            </a:r>
          </a:p>
          <a:p>
            <a:pPr lvl="0"/>
            <a:r>
              <a:rPr lang="ru-RU" sz="3200" dirty="0" smtClean="0"/>
              <a:t>1 класс - диаметр от 8 до 10 см (масса 220 - 250гр. или 300 гр.)</a:t>
            </a:r>
          </a:p>
          <a:p>
            <a:pPr lvl="0"/>
            <a:r>
              <a:rPr lang="ru-RU" sz="3200" b="1" u="sng" dirty="0" smtClean="0"/>
              <a:t>Запах:</a:t>
            </a:r>
            <a:r>
              <a:rPr lang="ru-RU" sz="3200" dirty="0" smtClean="0"/>
              <a:t> Аромат тонкий, умеренно терпкий, прозрачный, зеленой утренней росы, холодный. Запах внутри тонкий, с нотками красного вина при нагревании, водянистый</a:t>
            </a:r>
          </a:p>
          <a:p>
            <a:r>
              <a:rPr lang="ru-RU" sz="3200" b="1" u="sng" dirty="0" smtClean="0"/>
              <a:t>Текстура:</a:t>
            </a:r>
            <a:r>
              <a:rPr lang="ru-RU" sz="3200" dirty="0" smtClean="0"/>
              <a:t> Тонкая и достаточно эластичная кожа. Хрустящая и зернистая мякоть, которая не должна быть мучнистой</a:t>
            </a:r>
          </a:p>
          <a:p>
            <a:r>
              <a:rPr lang="ru-RU" sz="3200" b="1" u="sng" dirty="0" smtClean="0"/>
              <a:t>Звуки:</a:t>
            </a:r>
            <a:r>
              <a:rPr lang="ru-RU" sz="3200" dirty="0" smtClean="0"/>
              <a:t> При надкусывании созревших плодов слышен характерный треск на расстоянии более 5 метров. </a:t>
            </a:r>
          </a:p>
          <a:p>
            <a:r>
              <a:rPr lang="ru-RU" sz="3200" b="1" u="sng" dirty="0" smtClean="0"/>
              <a:t>Вкус:</a:t>
            </a:r>
            <a:r>
              <a:rPr lang="ru-RU" sz="3200" dirty="0" smtClean="0"/>
              <a:t> Нежная сладость с легкой кислинкой, мягкий вкус с легкой терпкостью. Соотношение между сахаром и кислотами может незначительно увеличиваться в процессе хранения. </a:t>
            </a:r>
            <a:r>
              <a:rPr lang="en-GB" sz="3200" dirty="0" err="1" smtClean="0"/>
              <a:t>Чистый</a:t>
            </a:r>
            <a:r>
              <a:rPr lang="en-GB" sz="3200" dirty="0" smtClean="0"/>
              <a:t> </a:t>
            </a:r>
            <a:r>
              <a:rPr lang="en-GB" sz="3200" dirty="0" err="1" smtClean="0"/>
              <a:t>однородный</a:t>
            </a:r>
            <a:r>
              <a:rPr lang="en-GB" sz="3200" dirty="0" smtClean="0"/>
              <a:t> </a:t>
            </a:r>
            <a:r>
              <a:rPr lang="en-GB" sz="3200" dirty="0" err="1" smtClean="0"/>
              <a:t>яблочный</a:t>
            </a:r>
            <a:r>
              <a:rPr lang="en-GB" sz="3200" dirty="0" smtClean="0"/>
              <a:t> </a:t>
            </a:r>
            <a:r>
              <a:rPr lang="en-GB" sz="3200" dirty="0" err="1" smtClean="0"/>
              <a:t>вкус</a:t>
            </a:r>
            <a:r>
              <a:rPr lang="en-GB" sz="3200" dirty="0" smtClean="0"/>
              <a:t> </a:t>
            </a:r>
            <a:r>
              <a:rPr lang="en-GB" sz="3200" dirty="0" err="1" smtClean="0"/>
              <a:t>без</a:t>
            </a:r>
            <a:r>
              <a:rPr lang="en-GB" sz="3200" dirty="0" smtClean="0"/>
              <a:t> </a:t>
            </a:r>
            <a:r>
              <a:rPr lang="en-GB" sz="3200" dirty="0" err="1" smtClean="0"/>
              <a:t>посторонних</a:t>
            </a:r>
            <a:r>
              <a:rPr lang="en-GB" sz="3200" dirty="0" smtClean="0"/>
              <a:t> </a:t>
            </a:r>
            <a:r>
              <a:rPr lang="en-GB" sz="3200" dirty="0" err="1" smtClean="0"/>
              <a:t>привкусов</a:t>
            </a:r>
            <a:r>
              <a:rPr lang="en-GB" sz="3200" dirty="0" smtClean="0"/>
              <a:t>.</a:t>
            </a:r>
            <a:endParaRPr lang="ru-RU" sz="3200" dirty="0"/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IMG-20220503-WA0006.jpg"/>
          <p:cNvPicPr>
            <a:picLocks noChangeAspect="1"/>
          </p:cNvPicPr>
          <p:nvPr/>
        </p:nvPicPr>
        <p:blipFill>
          <a:blip r:embed="rId5" cstate="print"/>
          <a:srcRect l="7262" t="20404" b="19596"/>
          <a:stretch>
            <a:fillRect/>
          </a:stretch>
        </p:blipFill>
        <p:spPr>
          <a:xfrm>
            <a:off x="8312727" y="1953491"/>
            <a:ext cx="3577503" cy="411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415" y="247429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Особые характеристики продукта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FFD679-9227-466C-81F5-522FD0F8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1" y="1607127"/>
            <a:ext cx="7010407" cy="491836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u="sng" dirty="0" smtClean="0"/>
              <a:t>	</a:t>
            </a:r>
            <a:r>
              <a:rPr lang="en-US" sz="3200" b="1" u="sng" dirty="0" err="1" smtClean="0"/>
              <a:t>Кроваво-красный</a:t>
            </a:r>
            <a:r>
              <a:rPr lang="en-US" sz="3200" b="1" u="sng" dirty="0" smtClean="0"/>
              <a:t> </a:t>
            </a:r>
            <a:r>
              <a:rPr lang="en-US" sz="3200" b="1" u="sng" dirty="0" err="1" smtClean="0"/>
              <a:t>апорт</a:t>
            </a:r>
            <a:endParaRPr lang="ru-RU" sz="3200" dirty="0" smtClean="0"/>
          </a:p>
          <a:p>
            <a:pPr lvl="0"/>
            <a:r>
              <a:rPr lang="ru-RU" b="1" u="sng" dirty="0" smtClean="0"/>
              <a:t>Внешний вид</a:t>
            </a:r>
            <a:r>
              <a:rPr lang="ru-RU" dirty="0" smtClean="0"/>
              <a:t>: - Округлые с небольшим уплощением. Кожица преимущественно красная, с желто-зелеными ножками и покрыта мучнистым налетом. Цвет мякоти бело-зеленоватый с прожилками.</a:t>
            </a:r>
          </a:p>
          <a:p>
            <a:pPr lvl="0"/>
            <a:r>
              <a:rPr lang="ru-RU" b="1" u="sng" dirty="0" smtClean="0"/>
              <a:t>Размер:</a:t>
            </a:r>
            <a:r>
              <a:rPr lang="ru-RU" dirty="0" smtClean="0"/>
              <a:t> Только кроваво-красный апорт класса Экстра и 1 класса может подходить под названием </a:t>
            </a:r>
            <a:r>
              <a:rPr lang="ru-RU" dirty="0" err="1" smtClean="0"/>
              <a:t>Алматы</a:t>
            </a:r>
            <a:r>
              <a:rPr lang="ru-RU" dirty="0" smtClean="0"/>
              <a:t> Апорт.</a:t>
            </a:r>
          </a:p>
          <a:p>
            <a:pPr lvl="1"/>
            <a:r>
              <a:rPr lang="ru-RU" dirty="0" smtClean="0"/>
              <a:t>Размер по диаметру - экстра, диаметр от 10 см (250 грамм и более)</a:t>
            </a:r>
          </a:p>
          <a:p>
            <a:pPr lvl="1"/>
            <a:r>
              <a:rPr lang="ru-RU" dirty="0" smtClean="0"/>
              <a:t>Вариант 1 класса - диаметр от 8 до 10 см (вес 150 - 250 </a:t>
            </a:r>
            <a:r>
              <a:rPr lang="ru-RU" dirty="0" err="1" smtClean="0"/>
              <a:t>гр</a:t>
            </a:r>
            <a:r>
              <a:rPr lang="ru-RU" dirty="0" smtClean="0"/>
              <a:t>)</a:t>
            </a:r>
          </a:p>
          <a:p>
            <a:pPr lvl="0"/>
            <a:r>
              <a:rPr lang="ru-RU" b="1" u="sng" dirty="0" smtClean="0"/>
              <a:t>Запах</a:t>
            </a:r>
            <a:r>
              <a:rPr lang="ru-RU" dirty="0" smtClean="0"/>
              <a:t>: Внешний аромат напоминает цветущий яблоневый сад, сладковатый, запах летнего дня, густой, многослойный, яркий. Внутренний запах с отдельными винными нотками (вино </a:t>
            </a:r>
            <a:r>
              <a:rPr lang="ru-RU" dirty="0" err="1" smtClean="0"/>
              <a:t>Ркацители</a:t>
            </a:r>
            <a:r>
              <a:rPr lang="ru-RU" dirty="0" smtClean="0"/>
              <a:t>), полный аромат</a:t>
            </a:r>
          </a:p>
          <a:p>
            <a:pPr lvl="0"/>
            <a:r>
              <a:rPr lang="ru-RU" b="1" u="sng" dirty="0" smtClean="0"/>
              <a:t>Текстура:</a:t>
            </a:r>
            <a:r>
              <a:rPr lang="ru-RU" dirty="0" smtClean="0"/>
              <a:t> Тонкая и достаточно эластичная кожа. Хрустящая, зернистая и сочная мякоть, которая не должна быть мучнистой.</a:t>
            </a:r>
          </a:p>
          <a:p>
            <a:pPr lvl="0"/>
            <a:r>
              <a:rPr lang="ru-RU" b="1" u="sng" dirty="0" smtClean="0"/>
              <a:t>Звуки:</a:t>
            </a:r>
            <a:r>
              <a:rPr lang="ru-RU" dirty="0" smtClean="0"/>
              <a:t> При надкусывании плода громкий треск должен быть слышен даже людям, находящимся на расстоянии более 5 метров.</a:t>
            </a:r>
          </a:p>
          <a:p>
            <a:pPr lvl="0"/>
            <a:r>
              <a:rPr lang="ru-RU" b="1" u="sng" dirty="0" smtClean="0"/>
              <a:t>Вкус:</a:t>
            </a:r>
            <a:r>
              <a:rPr lang="ru-RU" dirty="0" smtClean="0"/>
              <a:t> Сбалансированное кисло-сладкое, сбалансированное терпкое послевкусие, вкус плотный и яркий (свежий и кисловатый).</a:t>
            </a:r>
            <a:endParaRPr lang="ru-RU" dirty="0"/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IMG-20220503-WA0007.jpg"/>
          <p:cNvPicPr>
            <a:picLocks noChangeAspect="1"/>
          </p:cNvPicPr>
          <p:nvPr/>
        </p:nvPicPr>
        <p:blipFill>
          <a:blip r:embed="rId5" cstate="print"/>
          <a:srcRect t="11419" b="15225"/>
          <a:stretch>
            <a:fillRect/>
          </a:stretch>
        </p:blipFill>
        <p:spPr>
          <a:xfrm>
            <a:off x="8096250" y="2202872"/>
            <a:ext cx="3711221" cy="36298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2" y="288993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Территория/</a:t>
            </a:r>
            <a:r>
              <a:rPr lang="ru-RU" sz="40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терруар</a:t>
            </a:r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производства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FFD679-9227-466C-81F5-522FD0F8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85" y="1939636"/>
            <a:ext cx="3629897" cy="4918364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Яблоки сорта Апорт имеющий право на использование Охраняемого обозначения происхождения «</a:t>
            </a:r>
            <a:r>
              <a:rPr lang="ru-RU" dirty="0" err="1" smtClean="0"/>
              <a:t>Алматинский</a:t>
            </a:r>
            <a:r>
              <a:rPr lang="ru-RU" dirty="0" smtClean="0"/>
              <a:t> Апорт», происходит из географической области, расположенной в предгорной зоне к северу от хребта </a:t>
            </a:r>
            <a:r>
              <a:rPr lang="ru-RU" dirty="0" err="1" smtClean="0"/>
              <a:t>Заилийский</a:t>
            </a:r>
            <a:r>
              <a:rPr lang="ru-RU" dirty="0" smtClean="0"/>
              <a:t> Алатау, на высоте от 900 до 1700 метров над уровнем моря. </a:t>
            </a:r>
          </a:p>
          <a:p>
            <a:r>
              <a:rPr lang="ru-RU" dirty="0" smtClean="0"/>
              <a:t>На своей северной границе он ограничен </a:t>
            </a:r>
            <a:r>
              <a:rPr lang="ru-RU" dirty="0" err="1" smtClean="0"/>
              <a:t>Талгарским</a:t>
            </a:r>
            <a:r>
              <a:rPr lang="ru-RU" dirty="0" smtClean="0"/>
              <a:t> трактом. В зону производства ГУ </a:t>
            </a:r>
            <a:r>
              <a:rPr lang="ru-RU" dirty="0" err="1" smtClean="0"/>
              <a:t>Алматинского</a:t>
            </a:r>
            <a:r>
              <a:rPr lang="ru-RU" dirty="0" smtClean="0"/>
              <a:t> Апорта входят населенные пункты </a:t>
            </a:r>
            <a:r>
              <a:rPr lang="ru-RU" dirty="0" err="1" smtClean="0"/>
              <a:t>Талгарского</a:t>
            </a:r>
            <a:r>
              <a:rPr lang="ru-RU" dirty="0" smtClean="0"/>
              <a:t>, </a:t>
            </a:r>
            <a:r>
              <a:rPr lang="ru-RU" dirty="0" err="1" smtClean="0"/>
              <a:t>Енбекшиказахского</a:t>
            </a:r>
            <a:r>
              <a:rPr lang="ru-RU" dirty="0" smtClean="0"/>
              <a:t>, </a:t>
            </a:r>
            <a:r>
              <a:rPr lang="ru-RU" dirty="0" err="1" smtClean="0"/>
              <a:t>Карасайского</a:t>
            </a:r>
            <a:r>
              <a:rPr lang="ru-RU" dirty="0" smtClean="0"/>
              <a:t>, </a:t>
            </a:r>
            <a:r>
              <a:rPr lang="ru-RU" dirty="0" err="1" smtClean="0"/>
              <a:t>Бостандыкского</a:t>
            </a:r>
            <a:r>
              <a:rPr lang="ru-RU" dirty="0" smtClean="0"/>
              <a:t>, </a:t>
            </a:r>
            <a:r>
              <a:rPr lang="ru-RU" dirty="0" err="1" smtClean="0"/>
              <a:t>Медеуского</a:t>
            </a:r>
            <a:r>
              <a:rPr lang="ru-RU" dirty="0" smtClean="0"/>
              <a:t> районов и предгорные районы г. </a:t>
            </a:r>
            <a:r>
              <a:rPr lang="ru-RU" dirty="0" err="1" smtClean="0"/>
              <a:t>Алматы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61838" y="1716203"/>
            <a:ext cx="7186815" cy="45460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2" y="288993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Связь с географической областью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FFD679-9227-466C-81F5-522FD0F8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485" y="1620982"/>
            <a:ext cx="4752115" cy="4752109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u="sng" dirty="0" smtClean="0"/>
              <a:t>Почва</a:t>
            </a:r>
            <a:endParaRPr lang="ru-RU" dirty="0" smtClean="0"/>
          </a:p>
          <a:p>
            <a:r>
              <a:rPr lang="ru-RU" dirty="0" smtClean="0"/>
              <a:t>Почвы в районе производства черноземные и суглинистые, с высоким содержанием питательных веществ и плодородием.</a:t>
            </a:r>
          </a:p>
          <a:p>
            <a:pPr>
              <a:buNone/>
            </a:pPr>
            <a:r>
              <a:rPr lang="ru-RU" b="1" u="sng" dirty="0" smtClean="0"/>
              <a:t>Климат</a:t>
            </a:r>
            <a:endParaRPr lang="ru-RU" dirty="0" smtClean="0"/>
          </a:p>
          <a:p>
            <a:r>
              <a:rPr lang="ru-RU" dirty="0" smtClean="0"/>
              <a:t>Климат предгорий </a:t>
            </a:r>
            <a:r>
              <a:rPr lang="ru-RU" dirty="0" err="1" smtClean="0"/>
              <a:t>Заилийского</a:t>
            </a:r>
            <a:r>
              <a:rPr lang="ru-RU" dirty="0" smtClean="0"/>
              <a:t> Алатау характеризуется мягкими летними температурами и особенно значительными суточными амплитудами температур, превышающими 12°С в период от цветения до сбора урожая.</a:t>
            </a:r>
          </a:p>
          <a:p>
            <a:r>
              <a:rPr lang="ru-RU" dirty="0" smtClean="0"/>
              <a:t>Созреванию яблок также способствует большое количество солнечных часов в день (более 13 часов в день с мая по сентябрь).</a:t>
            </a:r>
            <a:endParaRPr lang="ru-RU" dirty="0"/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20210623_152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5565" y="2073851"/>
            <a:ext cx="6608618" cy="37173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IMG-20210712-WA0015.jpg"/>
          <p:cNvPicPr>
            <a:picLocks noChangeAspect="1"/>
          </p:cNvPicPr>
          <p:nvPr/>
        </p:nvPicPr>
        <p:blipFill>
          <a:blip r:embed="rId3" cstate="print"/>
          <a:srcRect t="23434" b="35556"/>
          <a:stretch>
            <a:fillRect/>
          </a:stretch>
        </p:blipFill>
        <p:spPr>
          <a:xfrm>
            <a:off x="8738402" y="3117272"/>
            <a:ext cx="3166467" cy="281247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2" y="288993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Контроль, гарантии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ъект 2">
            <a:extLst>
              <a:ext uri="{FF2B5EF4-FFF2-40B4-BE49-F238E27FC236}">
                <a16:creationId xmlns="" xmlns:a16="http://schemas.microsoft.com/office/drawing/2014/main" id="{22A5675C-0082-526F-C4D2-144F723F0DD5}"/>
              </a:ext>
            </a:extLst>
          </p:cNvPr>
          <p:cNvSpPr txBox="1">
            <a:spLocks/>
          </p:cNvSpPr>
          <p:nvPr/>
        </p:nvSpPr>
        <p:spPr>
          <a:xfrm>
            <a:off x="554182" y="1790241"/>
            <a:ext cx="11112038" cy="81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 sz="2400" dirty="0" smtClean="0"/>
              <a:t>Контроль происхождения </a:t>
            </a:r>
            <a:r>
              <a:rPr lang="ru-RU" sz="2400" dirty="0" err="1" smtClean="0"/>
              <a:t>Алматинского</a:t>
            </a:r>
            <a:r>
              <a:rPr lang="ru-RU" sz="2400" dirty="0" smtClean="0"/>
              <a:t> Апорта осуществляется в несколько этапов</a:t>
            </a:r>
            <a:endParaRPr lang="ru-RU" sz="2400" dirty="0"/>
          </a:p>
        </p:txBody>
      </p:sp>
      <p:pic>
        <p:nvPicPr>
          <p:cNvPr id="11" name="Graphic 9" descr="Checklist">
            <a:extLst>
              <a:ext uri="{FF2B5EF4-FFF2-40B4-BE49-F238E27FC236}">
                <a16:creationId xmlns="" xmlns:a16="http://schemas.microsoft.com/office/drawing/2014/main" id="{A241CCAB-76B6-4FF9-97A6-D198C3805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3898" y="3968771"/>
            <a:ext cx="1127760" cy="1127760"/>
          </a:xfrm>
          <a:prstGeom prst="rect">
            <a:avLst/>
          </a:prstGeom>
        </p:spPr>
      </p:pic>
      <p:sp>
        <p:nvSpPr>
          <p:cNvPr id="12" name="Rectangle 10">
            <a:extLst>
              <a:ext uri="{FF2B5EF4-FFF2-40B4-BE49-F238E27FC236}">
                <a16:creationId xmlns="" xmlns:a16="http://schemas.microsoft.com/office/drawing/2014/main" id="{C03FB508-D42C-4D68-B218-2FBB38F259FB}"/>
              </a:ext>
            </a:extLst>
          </p:cNvPr>
          <p:cNvSpPr/>
          <p:nvPr/>
        </p:nvSpPr>
        <p:spPr>
          <a:xfrm flipH="1" flipV="1">
            <a:off x="1811657" y="2741082"/>
            <a:ext cx="5600223" cy="10460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1">
            <a:extLst>
              <a:ext uri="{FF2B5EF4-FFF2-40B4-BE49-F238E27FC236}">
                <a16:creationId xmlns="" xmlns:a16="http://schemas.microsoft.com/office/drawing/2014/main" id="{B29AD537-81C8-4F60-A0DE-B8CF619BDB2F}"/>
              </a:ext>
            </a:extLst>
          </p:cNvPr>
          <p:cNvSpPr/>
          <p:nvPr/>
        </p:nvSpPr>
        <p:spPr>
          <a:xfrm>
            <a:off x="1984057" y="2940944"/>
            <a:ext cx="5422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3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bg1"/>
                </a:solidFill>
              </a:rPr>
              <a:t> Объединением юридических лиц «Ассоциация производителей </a:t>
            </a:r>
            <a:r>
              <a:rPr lang="ru-RU" dirty="0" err="1" smtClean="0">
                <a:solidFill>
                  <a:schemeClr val="bg1"/>
                </a:solidFill>
              </a:rPr>
              <a:t>Алматинского</a:t>
            </a:r>
            <a:r>
              <a:rPr lang="ru-RU" dirty="0" smtClean="0">
                <a:solidFill>
                  <a:schemeClr val="bg1"/>
                </a:solidFill>
              </a:rPr>
              <a:t> Апорта»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4" name="Graphic 17" descr="Farmer">
            <a:extLst>
              <a:ext uri="{FF2B5EF4-FFF2-40B4-BE49-F238E27FC236}">
                <a16:creationId xmlns="" xmlns:a16="http://schemas.microsoft.com/office/drawing/2014/main" id="{EE978BAF-78E9-4468-BCAE-8B30FC860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0578" y="5339610"/>
            <a:ext cx="914400" cy="91440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="" xmlns:a16="http://schemas.microsoft.com/office/drawing/2014/main" id="{468CCF43-B4E8-4CB5-A321-49D6A20B1E40}"/>
              </a:ext>
            </a:extLst>
          </p:cNvPr>
          <p:cNvSpPr/>
          <p:nvPr/>
        </p:nvSpPr>
        <p:spPr>
          <a:xfrm flipH="1" flipV="1">
            <a:off x="1806416" y="4009298"/>
            <a:ext cx="5600223" cy="10460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9">
            <a:extLst>
              <a:ext uri="{FF2B5EF4-FFF2-40B4-BE49-F238E27FC236}">
                <a16:creationId xmlns="" xmlns:a16="http://schemas.microsoft.com/office/drawing/2014/main" id="{86B0AAC7-7CD8-4837-9C69-05ACC5588122}"/>
              </a:ext>
            </a:extLst>
          </p:cNvPr>
          <p:cNvSpPr/>
          <p:nvPr/>
        </p:nvSpPr>
        <p:spPr>
          <a:xfrm flipH="1" flipV="1">
            <a:off x="1806416" y="5237312"/>
            <a:ext cx="5600223" cy="104605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20">
            <a:extLst>
              <a:ext uri="{FF2B5EF4-FFF2-40B4-BE49-F238E27FC236}">
                <a16:creationId xmlns="" xmlns:a16="http://schemas.microsoft.com/office/drawing/2014/main" id="{76ADA567-D40F-4131-B4D5-DF332368C92A}"/>
              </a:ext>
            </a:extLst>
          </p:cNvPr>
          <p:cNvSpPr/>
          <p:nvPr/>
        </p:nvSpPr>
        <p:spPr>
          <a:xfrm>
            <a:off x="1984058" y="4082829"/>
            <a:ext cx="52397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39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ru-RU" dirty="0" smtClean="0"/>
              <a:t>производителями, инспекторами и на заключительном этапе, также независимым органом по сертификации.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Rectangle 21">
            <a:extLst>
              <a:ext uri="{FF2B5EF4-FFF2-40B4-BE49-F238E27FC236}">
                <a16:creationId xmlns="" xmlns:a16="http://schemas.microsoft.com/office/drawing/2014/main" id="{371AD758-EBB4-4432-B291-7F3E58DD3EB5}"/>
              </a:ext>
            </a:extLst>
          </p:cNvPr>
          <p:cNvSpPr/>
          <p:nvPr/>
        </p:nvSpPr>
        <p:spPr>
          <a:xfrm>
            <a:off x="1984058" y="5298676"/>
            <a:ext cx="54225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239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err="1" smtClean="0">
                <a:solidFill>
                  <a:schemeClr val="bg1"/>
                </a:solidFill>
              </a:rPr>
              <a:t>Каждое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хозяйство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должно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иметь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свой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паспорт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где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указано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его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место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расположение</a:t>
            </a:r>
            <a:r>
              <a:rPr lang="en-US" dirty="0" smtClean="0">
                <a:solidFill>
                  <a:schemeClr val="bg1"/>
                </a:solidFill>
              </a:rPr>
              <a:t> (в </a:t>
            </a:r>
            <a:r>
              <a:rPr lang="en-US" dirty="0" err="1" smtClean="0">
                <a:solidFill>
                  <a:schemeClr val="bg1"/>
                </a:solidFill>
              </a:rPr>
              <a:t>пределах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зоны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выращивания</a:t>
            </a:r>
            <a:r>
              <a:rPr lang="en-US" dirty="0" smtClean="0">
                <a:solidFill>
                  <a:schemeClr val="bg1"/>
                </a:solidFill>
              </a:rPr>
              <a:t> ГУ </a:t>
            </a:r>
            <a:r>
              <a:rPr lang="en-US" dirty="0" err="1" smtClean="0">
                <a:solidFill>
                  <a:schemeClr val="bg1"/>
                </a:solidFill>
              </a:rPr>
              <a:t>продукта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ru-RU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" name="Picture 26">
            <a:extLst>
              <a:ext uri="{FF2B5EF4-FFF2-40B4-BE49-F238E27FC236}">
                <a16:creationId xmlns="" xmlns:a16="http://schemas.microsoft.com/office/drawing/2014/main" id="{35A3070A-12B1-4662-AF9B-BA37BDF668B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7417119" y="2497097"/>
            <a:ext cx="2011678" cy="4067175"/>
          </a:xfrm>
          <a:prstGeom prst="rect">
            <a:avLst/>
          </a:prstGeom>
        </p:spPr>
      </p:pic>
      <p:pic>
        <p:nvPicPr>
          <p:cNvPr id="22" name="Graphic 13" descr="Clipboard">
            <a:extLst>
              <a:ext uri="{FF2B5EF4-FFF2-40B4-BE49-F238E27FC236}">
                <a16:creationId xmlns="" xmlns:a16="http://schemas.microsoft.com/office/drawing/2014/main" id="{37AB45E0-68B4-41CE-A7AD-9B0D5F23C0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73418" y="2700231"/>
            <a:ext cx="1127759" cy="11277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128B3A3-1BE8-4F04-BDDB-D27F7936A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42" y="288993"/>
            <a:ext cx="9351825" cy="14039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Маркировка</a:t>
            </a:r>
            <a:endParaRPr lang="en-US" sz="4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EFFD679-9227-466C-81F5-522FD0F8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2" y="1801091"/>
            <a:ext cx="11263751" cy="96981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2900" dirty="0" smtClean="0"/>
              <a:t>Яблоки </a:t>
            </a:r>
            <a:r>
              <a:rPr lang="ru-RU" sz="2900" dirty="0" err="1" smtClean="0"/>
              <a:t>Алматинский</a:t>
            </a:r>
            <a:r>
              <a:rPr lang="ru-RU" sz="2900" dirty="0" smtClean="0"/>
              <a:t> Апорт, который соответствует условиям спецификации, маркируется названием «</a:t>
            </a:r>
            <a:r>
              <a:rPr lang="ru-RU" sz="2900" dirty="0" err="1" smtClean="0"/>
              <a:t>Алматинский</a:t>
            </a:r>
            <a:r>
              <a:rPr lang="ru-RU" sz="2900" dirty="0" smtClean="0"/>
              <a:t> Апорт»,  с указанием «Защищенное обозначение происхождения», соответствующим знаком Сообщества и национальным знаком качества.</a:t>
            </a:r>
            <a:endParaRPr lang="ru-RU" sz="2900" dirty="0"/>
          </a:p>
        </p:txBody>
      </p:sp>
      <p:pic>
        <p:nvPicPr>
          <p:cNvPr id="6" name="Рисунок 5" descr="герб казахстан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4392" y="219486"/>
            <a:ext cx="1582881" cy="999714"/>
          </a:xfrm>
          <a:prstGeom prst="rect">
            <a:avLst/>
          </a:prstGeom>
        </p:spPr>
      </p:pic>
      <p:pic>
        <p:nvPicPr>
          <p:cNvPr id="7" name="image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910" y="246552"/>
            <a:ext cx="965199" cy="979269"/>
          </a:xfrm>
          <a:prstGeom prst="rect">
            <a:avLst/>
          </a:prstGeom>
          <a:noFill/>
        </p:spPr>
      </p:pic>
      <p:sp>
        <p:nvSpPr>
          <p:cNvPr id="9" name="Rectangle 44">
            <a:extLst>
              <a:ext uri="{FF2B5EF4-FFF2-40B4-BE49-F238E27FC236}">
                <a16:creationId xmlns="" xmlns:a16="http://schemas.microsoft.com/office/drawing/2014/main" id="{44502739-A495-4171-910B-2AA820E43441}"/>
              </a:ext>
            </a:extLst>
          </p:cNvPr>
          <p:cNvSpPr/>
          <p:nvPr/>
        </p:nvSpPr>
        <p:spPr>
          <a:xfrm flipV="1">
            <a:off x="1" y="1513966"/>
            <a:ext cx="12191999" cy="45719"/>
          </a:xfrm>
          <a:prstGeom prst="rect">
            <a:avLst/>
          </a:prstGeom>
          <a:solidFill>
            <a:srgbClr val="92D050">
              <a:alpha val="6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ого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46055" y="2613026"/>
            <a:ext cx="3699891" cy="37033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74299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2032</TotalTime>
  <Words>821</Words>
  <Application>Microsoft Office PowerPoint</Application>
  <PresentationFormat>Произвольный</PresentationFormat>
  <Paragraphs>128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Отобранные продукты в Казахстане для ТЭО </vt:lpstr>
      <vt:lpstr>Название продукта как Географическое Указание</vt:lpstr>
      <vt:lpstr>Особые характеристики продукта</vt:lpstr>
      <vt:lpstr>Особые характеристики продукта</vt:lpstr>
      <vt:lpstr>Территория/терруар производства</vt:lpstr>
      <vt:lpstr>Связь с географической областью</vt:lpstr>
      <vt:lpstr>Контроль, гарантии</vt:lpstr>
      <vt:lpstr>Маркировка</vt:lpstr>
      <vt:lpstr>Группа производителей</vt:lpstr>
      <vt:lpstr>Дальнейшие шаги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Qodirov Shuhrat</dc:creator>
  <cp:lastModifiedBy>aizhan.mobile@gmail.com</cp:lastModifiedBy>
  <cp:revision>73</cp:revision>
  <dcterms:created xsi:type="dcterms:W3CDTF">2022-08-29T17:26:20Z</dcterms:created>
  <dcterms:modified xsi:type="dcterms:W3CDTF">2022-09-19T18:40:38Z</dcterms:modified>
</cp:coreProperties>
</file>