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7" r:id="rId3"/>
    <p:sldId id="376" r:id="rId4"/>
    <p:sldId id="374" r:id="rId5"/>
    <p:sldId id="334" r:id="rId6"/>
    <p:sldId id="380" r:id="rId7"/>
    <p:sldId id="381" r:id="rId8"/>
    <p:sldId id="382" r:id="rId9"/>
    <p:sldId id="383" r:id="rId10"/>
    <p:sldId id="385" r:id="rId11"/>
    <p:sldId id="379" r:id="rId12"/>
    <p:sldId id="384" r:id="rId13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Eberl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EE7F00"/>
    <a:srgbClr val="FFF6E7"/>
    <a:srgbClr val="FFECCB"/>
    <a:srgbClr val="FFF5CC"/>
    <a:srgbClr val="FFEB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1" autoAdjust="0"/>
    <p:restoredTop sz="83903" autoAdjust="0"/>
  </p:normalViewPr>
  <p:slideViewPr>
    <p:cSldViewPr>
      <p:cViewPr varScale="1">
        <p:scale>
          <a:sx n="50" d="100"/>
          <a:sy n="50" d="100"/>
        </p:scale>
        <p:origin x="1572" y="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l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r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29.12.2011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AT"/>
              <a:t>HILFSWERK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8D889C74-A666-4C99-BB18-1F9AA6E146B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69618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l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29.12.2011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AT"/>
              <a:t>HILFSWERK ÖSTERREICH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A59E2B20-308D-44B8-A755-0B2FDC36E96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3" rIns="95545" bIns="47773" rtlCol="0" anchor="ctr"/>
          <a:lstStyle/>
          <a:p>
            <a:pPr lvl="0"/>
            <a:endParaRPr lang="de-AT" noProof="0"/>
          </a:p>
        </p:txBody>
      </p:sp>
      <p:sp>
        <p:nvSpPr>
          <p:cNvPr id="9" name="Notizenplatzhalter 8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4166870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7EA89C-73BC-4B53-9DCC-1A338CC9504D}" type="slidenum">
              <a:rPr lang="de-AT" smtClean="0"/>
              <a:pPr eaLnBrk="1" hangingPunct="1"/>
              <a:t>1</a:t>
            </a:fld>
            <a:endParaRPr lang="de-AT"/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AT"/>
              <a:t>29.12.2011</a:t>
            </a:r>
          </a:p>
        </p:txBody>
      </p:sp>
      <p:sp>
        <p:nvSpPr>
          <p:cNvPr id="36870" name="Fußzeilenplatzhalt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AT"/>
              <a:t>HILFSWERK ÖSTERREICH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фото отобранных местных продуктов: Апорт, карту, природу 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29.12.2011</a:t>
            </a:r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HILFSWERK ÖSTERREICH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E2B20-308D-44B8-A755-0B2FDC36E96E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307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 userDrawn="1"/>
        </p:nvCxnSpPr>
        <p:spPr>
          <a:xfrm>
            <a:off x="1520296" y="990600"/>
            <a:ext cx="8385704" cy="0"/>
          </a:xfrm>
          <a:prstGeom prst="line">
            <a:avLst/>
          </a:prstGeom>
          <a:ln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" y="-3174"/>
            <a:ext cx="1131623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19585" y="1"/>
            <a:ext cx="1131623" cy="10080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2251208" y="1588"/>
            <a:ext cx="1131623" cy="1008062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382831" y="-3174"/>
            <a:ext cx="1131623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12734" y="-3174"/>
            <a:ext cx="1131623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2" name="Textfeld 17"/>
          <p:cNvSpPr txBox="1">
            <a:spLocks noChangeArrowheads="1"/>
          </p:cNvSpPr>
          <p:nvPr userDrawn="1"/>
        </p:nvSpPr>
        <p:spPr bwMode="auto">
          <a:xfrm>
            <a:off x="2579687" y="6550025"/>
            <a:ext cx="54706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AT" sz="1100" b="1" dirty="0"/>
              <a:t>Kick-Off Meeting, „Project title", Place, Date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5961112" y="181659"/>
            <a:ext cx="276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insert</a:t>
            </a:r>
            <a:r>
              <a:rPr lang="de-AT" dirty="0"/>
              <a:t> </a:t>
            </a:r>
            <a:r>
              <a:rPr lang="de-AT" dirty="0" err="1"/>
              <a:t>logos</a:t>
            </a:r>
            <a:r>
              <a:rPr lang="de-AT" dirty="0"/>
              <a:t> (</a:t>
            </a:r>
            <a:r>
              <a:rPr lang="de-AT" dirty="0" err="1"/>
              <a:t>donor</a:t>
            </a:r>
            <a:r>
              <a:rPr lang="de-AT" dirty="0"/>
              <a:t>, </a:t>
            </a:r>
            <a:r>
              <a:rPr lang="de-AT" dirty="0" err="1"/>
              <a:t>partners</a:t>
            </a:r>
            <a:r>
              <a:rPr lang="de-AT" dirty="0"/>
              <a:t>) </a:t>
            </a:r>
            <a:r>
              <a:rPr lang="de-AT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402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 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82975" y="2019301"/>
            <a:ext cx="3638085" cy="4073525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3406" y="1371249"/>
            <a:ext cx="3637655" cy="6492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5081501" y="3900078"/>
            <a:ext cx="3533425" cy="2174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6"/>
          </p:nvPr>
        </p:nvSpPr>
        <p:spPr>
          <a:xfrm>
            <a:off x="5081501" y="1400077"/>
            <a:ext cx="3530255" cy="2174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feld 15"/>
          <p:cNvSpPr txBox="1">
            <a:spLocks noChangeArrowheads="1"/>
          </p:cNvSpPr>
          <p:nvPr userDrawn="1"/>
        </p:nvSpPr>
        <p:spPr bwMode="auto">
          <a:xfrm>
            <a:off x="2579687" y="6550025"/>
            <a:ext cx="54706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AT" sz="1100" b="1" dirty="0"/>
              <a:t>Kick-Off Meeting, „Project title", Place, Date</a:t>
            </a:r>
          </a:p>
        </p:txBody>
      </p:sp>
    </p:spTree>
    <p:extLst>
      <p:ext uri="{BB962C8B-B14F-4D97-AF65-F5344CB8AC3E}">
        <p14:creationId xmlns:p14="http://schemas.microsoft.com/office/powerpoint/2010/main" val="282711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-Format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3" name="Bildplatzhalter 15"/>
          <p:cNvSpPr>
            <a:spLocks noGrp="1"/>
          </p:cNvSpPr>
          <p:nvPr>
            <p:ph type="pic" sz="quarter" idx="31"/>
          </p:nvPr>
        </p:nvSpPr>
        <p:spPr>
          <a:xfrm>
            <a:off x="5494230" y="1412777"/>
            <a:ext cx="3134827" cy="411340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34" name="Textplatzhalter 11"/>
          <p:cNvSpPr>
            <a:spLocks noGrp="1"/>
          </p:cNvSpPr>
          <p:nvPr>
            <p:ph type="body" sz="quarter" idx="32"/>
          </p:nvPr>
        </p:nvSpPr>
        <p:spPr>
          <a:xfrm>
            <a:off x="5421052" y="5688038"/>
            <a:ext cx="3354373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33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82975" y="2019301"/>
            <a:ext cx="3638085" cy="4073525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3406" y="1371249"/>
            <a:ext cx="3637655" cy="6492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128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258887" y="1412776"/>
            <a:ext cx="7438529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AT" noProof="0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274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-3175"/>
            <a:ext cx="1129904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1119585" y="1"/>
            <a:ext cx="1131623" cy="10001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2251208" y="1589"/>
            <a:ext cx="1131623" cy="998537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3382831" y="-3175"/>
            <a:ext cx="1129903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4512734" y="-3175"/>
            <a:ext cx="1131623" cy="1003300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5622000" y="-3175"/>
            <a:ext cx="1131623" cy="10033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729546" y="-3175"/>
            <a:ext cx="1131623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861169" y="-3175"/>
            <a:ext cx="1129903" cy="1011238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3" name="Textfeld 17"/>
          <p:cNvSpPr txBox="1">
            <a:spLocks noChangeArrowheads="1"/>
          </p:cNvSpPr>
          <p:nvPr userDrawn="1"/>
        </p:nvSpPr>
        <p:spPr bwMode="auto">
          <a:xfrm>
            <a:off x="2579687" y="6550025"/>
            <a:ext cx="54706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AT" sz="1100" b="1" dirty="0"/>
              <a:t>Kick-Off Meeting, „Project title", Place, Date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506" y="1196752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75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-3175"/>
            <a:ext cx="1129904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119585" y="1"/>
            <a:ext cx="1131623" cy="10001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251208" y="1589"/>
            <a:ext cx="1131623" cy="998537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3382831" y="-3175"/>
            <a:ext cx="1129903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4512734" y="-3175"/>
            <a:ext cx="1131623" cy="1003300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5622000" y="-3175"/>
            <a:ext cx="1131623" cy="10033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6729546" y="-3175"/>
            <a:ext cx="1131623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861169" y="-3175"/>
            <a:ext cx="1129903" cy="1011238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506" y="1196752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231157" y="2564904"/>
            <a:ext cx="7443687" cy="122413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b="1" cap="none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225996" y="3789040"/>
            <a:ext cx="7448847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950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1520296" y="990600"/>
            <a:ext cx="8385704" cy="0"/>
          </a:xfrm>
          <a:prstGeom prst="line">
            <a:avLst/>
          </a:prstGeom>
          <a:ln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 userDrawn="1"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99228" y="1"/>
            <a:ext cx="1131623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4" name="Textfeld 15"/>
          <p:cNvSpPr txBox="1">
            <a:spLocks noChangeArrowheads="1"/>
          </p:cNvSpPr>
          <p:nvPr userDrawn="1"/>
        </p:nvSpPr>
        <p:spPr bwMode="auto">
          <a:xfrm>
            <a:off x="2579687" y="6550025"/>
            <a:ext cx="54706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AT" sz="1100" b="1" dirty="0"/>
              <a:t>Kick-Off Meeting, „Project title", Place, Date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79917" y="2204865"/>
            <a:ext cx="7564161" cy="3887961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AT" sz="2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sz="2200" b="0" i="0" baseline="0">
                <a:latin typeface="Arial" pitchFamily="34" charset="0"/>
              </a:defRPr>
            </a:lvl2pPr>
            <a:lvl3pPr marL="97200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200" b="0"/>
            </a:lvl3pPr>
            <a:lvl4pPr>
              <a:defRPr sz="1800" b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0105" y="1371249"/>
            <a:ext cx="7570195" cy="6492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961112" y="181659"/>
            <a:ext cx="276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insert</a:t>
            </a:r>
            <a:r>
              <a:rPr lang="de-AT" dirty="0"/>
              <a:t> </a:t>
            </a:r>
            <a:r>
              <a:rPr lang="de-AT" dirty="0" err="1"/>
              <a:t>logos</a:t>
            </a:r>
            <a:r>
              <a:rPr lang="de-AT" dirty="0"/>
              <a:t> (</a:t>
            </a:r>
            <a:r>
              <a:rPr lang="de-AT" dirty="0" err="1"/>
              <a:t>donors</a:t>
            </a:r>
            <a:r>
              <a:rPr lang="de-AT" dirty="0"/>
              <a:t> &amp; </a:t>
            </a:r>
            <a:r>
              <a:rPr lang="de-AT" dirty="0" err="1"/>
              <a:t>partners</a:t>
            </a:r>
            <a:r>
              <a:rPr lang="de-AT" dirty="0"/>
              <a:t>) </a:t>
            </a:r>
            <a:r>
              <a:rPr lang="de-AT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870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399227" y="1"/>
            <a:ext cx="456776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extplatzhalter 8"/>
          <p:cNvSpPr txBox="1">
            <a:spLocks/>
          </p:cNvSpPr>
          <p:nvPr userDrawn="1"/>
        </p:nvSpPr>
        <p:spPr>
          <a:xfrm>
            <a:off x="1159140" y="514350"/>
            <a:ext cx="2964921" cy="431800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AT" sz="1600" b="1" dirty="0">
              <a:solidFill>
                <a:schemeClr val="accent1"/>
              </a:solidFill>
            </a:endParaRP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30575" y="1700809"/>
            <a:ext cx="7566841" cy="4392017"/>
          </a:xfrm>
          <a:prstGeom prst="rect">
            <a:avLst/>
          </a:prstGeom>
        </p:spPr>
        <p:txBody>
          <a:bodyPr/>
          <a:lstStyle>
            <a:lvl1pPr marL="252000" indent="-252000" algn="l" rtl="0" fontAlgn="base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DE" sz="2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rtl="0" fontAlgn="base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lang="de-DE" sz="2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00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lang="de-DE" sz="2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 b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62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0106" y="2204864"/>
            <a:ext cx="7538764" cy="38964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200" baseline="0"/>
            </a:lvl1pPr>
          </a:lstStyle>
          <a:p>
            <a:pPr lvl="0"/>
            <a:endParaRPr lang="de-DE" dirty="0"/>
          </a:p>
        </p:txBody>
      </p:sp>
      <p:sp>
        <p:nvSpPr>
          <p:cNvPr id="3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0105" y="1371249"/>
            <a:ext cx="7570195" cy="649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926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58898" y="1628801"/>
            <a:ext cx="7538518" cy="45017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200"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324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08584" y="5805265"/>
            <a:ext cx="7598470" cy="50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1303103" y="1403158"/>
            <a:ext cx="7325953" cy="4416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44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82975" y="2019301"/>
            <a:ext cx="3638085" cy="4073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3406" y="1371249"/>
            <a:ext cx="3637655" cy="6492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5081501" y="3900078"/>
            <a:ext cx="3533425" cy="2174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6"/>
          </p:nvPr>
        </p:nvSpPr>
        <p:spPr>
          <a:xfrm>
            <a:off x="5081501" y="1400077"/>
            <a:ext cx="3530255" cy="2174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464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97638"/>
            <a:ext cx="9906000" cy="36036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tabLst>
                <a:tab pos="8877300" algn="r"/>
              </a:tabLst>
              <a:defRPr/>
            </a:pPr>
            <a:r>
              <a:rPr lang="de-AT" sz="1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	</a:t>
            </a:r>
            <a:fld id="{82AE7735-551F-446B-83CA-877F7AF59126}" type="slidenum">
              <a:rPr lang="de-AT" sz="10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marL="85725">
                <a:tabLst>
                  <a:tab pos="8877300" algn="r"/>
                </a:tabLst>
                <a:defRPr/>
              </a:pPr>
              <a:t>‹#›</a:t>
            </a:fld>
            <a:endParaRPr lang="de-AT" sz="10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27" name="Grafi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74" y="1"/>
            <a:ext cx="94072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60194" y="6497638"/>
            <a:ext cx="4970198" cy="3603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dirty="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3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feld 2"/>
          <p:cNvSpPr txBox="1">
            <a:spLocks noChangeArrowheads="1"/>
          </p:cNvSpPr>
          <p:nvPr/>
        </p:nvSpPr>
        <p:spPr bwMode="auto">
          <a:xfrm>
            <a:off x="2925367" y="1557339"/>
            <a:ext cx="4913444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AT" dirty="0"/>
          </a:p>
          <a:p>
            <a:pPr algn="ctr" eaLnBrk="1" hangingPunct="1"/>
            <a:endParaRPr lang="de-AT" dirty="0"/>
          </a:p>
          <a:p>
            <a:pPr algn="ctr" eaLnBrk="1" hangingPunct="1"/>
            <a:endParaRPr lang="de-AT" sz="800" dirty="0"/>
          </a:p>
          <a:p>
            <a:pPr algn="ctr" eaLnBrk="1" hangingPunct="1"/>
            <a:r>
              <a:rPr lang="de-AT" dirty="0"/>
              <a:t>  </a:t>
            </a:r>
            <a:endParaRPr lang="de-AT" sz="800" dirty="0"/>
          </a:p>
          <a:p>
            <a:pPr eaLnBrk="1" hangingPunct="1"/>
            <a:r>
              <a:rPr lang="de-AT" dirty="0"/>
              <a:t>                     </a:t>
            </a:r>
          </a:p>
        </p:txBody>
      </p:sp>
      <p:sp>
        <p:nvSpPr>
          <p:cNvPr id="14340" name="Textplatzhalter 3"/>
          <p:cNvSpPr txBox="1">
            <a:spLocks/>
          </p:cNvSpPr>
          <p:nvPr/>
        </p:nvSpPr>
        <p:spPr bwMode="auto">
          <a:xfrm>
            <a:off x="-87561" y="1617742"/>
            <a:ext cx="9906000" cy="302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>
                <a:solidFill>
                  <a:schemeClr val="accent1"/>
                </a:solidFill>
              </a:rPr>
              <a:t>Вводная презентация</a:t>
            </a:r>
            <a:endParaRPr lang="de-DE" sz="2400" dirty="0">
              <a:solidFill>
                <a:schemeClr val="accent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000" dirty="0">
                <a:solidFill>
                  <a:schemeClr val="accent1"/>
                </a:solidFill>
              </a:rPr>
              <a:t>Географические Указания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000" dirty="0">
                <a:solidFill>
                  <a:schemeClr val="accent1"/>
                </a:solidFill>
              </a:rPr>
              <a:t>Подкомпонент проекта</a:t>
            </a:r>
            <a:r>
              <a:rPr lang="en-US" sz="3000" dirty="0">
                <a:solidFill>
                  <a:schemeClr val="accent1"/>
                </a:solidFill>
              </a:rPr>
              <a:t> -</a:t>
            </a:r>
            <a:r>
              <a:rPr lang="ru-RU" sz="3000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CANDY V</a:t>
            </a:r>
            <a:endParaRPr lang="en-GB" sz="3000" dirty="0">
              <a:solidFill>
                <a:schemeClr val="accent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575E4-1105-4236-A292-E36203A1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84" y="5427"/>
            <a:ext cx="2559524" cy="9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7B527C-1A98-4550-9B1F-1724F4A7A493}"/>
              </a:ext>
            </a:extLst>
          </p:cNvPr>
          <p:cNvSpPr txBox="1"/>
          <p:nvPr/>
        </p:nvSpPr>
        <p:spPr>
          <a:xfrm>
            <a:off x="0" y="6525344"/>
            <a:ext cx="990600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  <a:p>
            <a:pPr algn="ctr"/>
            <a:endParaRPr lang="en-US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9C203-B357-4537-B7FE-16C58E1F09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91606"/>
            <a:ext cx="151216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FE66BA94-9DAB-49A0-8E79-D1634586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74" y="3747590"/>
            <a:ext cx="3311131" cy="25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FED5E-08EE-47ED-85DA-5BDA6F93692E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7D3AB-1C57-4FBF-A98B-7E817605C170}"/>
              </a:ext>
            </a:extLst>
          </p:cNvPr>
          <p:cNvSpPr/>
          <p:nvPr/>
        </p:nvSpPr>
        <p:spPr>
          <a:xfrm>
            <a:off x="560512" y="1854062"/>
            <a:ext cx="8784976" cy="460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Регламент производственных процессов</a:t>
            </a:r>
          </a:p>
          <a:p>
            <a:pPr marL="342900" indent="-34290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Однотипность производства</a:t>
            </a:r>
          </a:p>
          <a:p>
            <a:pPr marL="342900" indent="-34290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Выход на новые рынки</a:t>
            </a:r>
          </a:p>
          <a:p>
            <a:pPr marL="342900" indent="-34290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Высокая добавочная стоимость</a:t>
            </a:r>
          </a:p>
          <a:p>
            <a:pPr marL="342900" indent="-342900"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Повышение узнаваемости и как следствие повышение продаж, репутация продукции сохранение местных ресурсов правовая охрана, предотвращение возможности мошенничества и присвоения ГУ другими повышение имиджа стран в качестве поставщиков особенной и уникальной продукции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79C22-876D-4FDB-B5D7-C2D9F7D33D4F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9880AB7-A7A7-E9BF-D468-700BA375A04B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9E235A6-3EDA-83DB-C58B-D59EE02C4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C092EBB-F2EE-EC85-DB94-749ED9431740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0DEC36-B860-4282-A17B-F2CC39FC494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B7CB190-0CCC-8C61-A3DC-ECB49B0E0E04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>
                <a:ea typeface="ＭＳ Ｐゴシック" pitchFamily="34" charset="-128"/>
              </a:rPr>
              <a:t>ПРЕИМУЩЕСТВА ГУ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65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FED5E-08EE-47ED-85DA-5BDA6F93692E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id="{73940ECE-4258-4C33-8BE7-80431CB74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" y="1596761"/>
            <a:ext cx="1440160" cy="13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388BF8-8624-44D1-8BFD-0FA8C0A5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18" y="1510224"/>
            <a:ext cx="1532186" cy="15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>
            <a:extLst>
              <a:ext uri="{FF2B5EF4-FFF2-40B4-BE49-F238E27FC236}">
                <a16:creationId xmlns:a16="http://schemas.microsoft.com/office/drawing/2014/main" id="{2AFCA3B8-EBC1-4D27-A505-8AF2ADE0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12" y="1625673"/>
            <a:ext cx="145886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5600487-C66F-4D15-A147-17DFB7DE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22" y="1520911"/>
            <a:ext cx="3482529" cy="12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armigiano-Reggiano - Wikipedia">
            <a:extLst>
              <a:ext uri="{FF2B5EF4-FFF2-40B4-BE49-F238E27FC236}">
                <a16:creationId xmlns:a16="http://schemas.microsoft.com/office/drawing/2014/main" id="{92C58FB5-D10C-46C4-9376-7BC7BAA3890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3" y="3669463"/>
            <a:ext cx="1125528" cy="154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B401D-4B49-416E-B6B9-D00101C275B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74" y="3698732"/>
            <a:ext cx="1565856" cy="152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Details | Geographical Indications | Intellectual Property India">
            <a:extLst>
              <a:ext uri="{FF2B5EF4-FFF2-40B4-BE49-F238E27FC236}">
                <a16:creationId xmlns:a16="http://schemas.microsoft.com/office/drawing/2014/main" id="{6F58C8F3-3EA8-428C-88B9-54ADEDC5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12" y="3698732"/>
            <a:ext cx="1822713" cy="15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Теккила ::: альбом Спиртное на подарок мужчинам и коллегам ...">
            <a:extLst>
              <a:ext uri="{FF2B5EF4-FFF2-40B4-BE49-F238E27FC236}">
                <a16:creationId xmlns:a16="http://schemas.microsoft.com/office/drawing/2014/main" id="{6B6CD4E2-F292-4046-BEAE-0974E6C61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932" r="23225" b="12201"/>
          <a:stretch/>
        </p:blipFill>
        <p:spPr bwMode="auto">
          <a:xfrm>
            <a:off x="7833320" y="3616205"/>
            <a:ext cx="925108" cy="17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C78D05-9623-4597-A303-3AFD447BB2DB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CC051C1-22C2-5575-576A-752E2CC62100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4C183FE6-3A70-3344-2634-FAC74E8ED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F51276A-5FE4-B02F-CA95-97961E2D7521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CFE9DE45-EEBD-9A72-5530-8AB4F0F4D97A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BDE3353-695E-8714-8339-BBCF15D863E4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>
                <a:ea typeface="ＭＳ Ｐゴシック" pitchFamily="34" charset="-128"/>
              </a:rPr>
              <a:t>ПРЕИМУЩЕСТВА ГУ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8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FED5E-08EE-47ED-85DA-5BDA6F93692E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78D05-9623-4597-A303-3AFD447BB2DB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Premium melons sold for £21,500 in Japan | The Independent">
            <a:extLst>
              <a:ext uri="{FF2B5EF4-FFF2-40B4-BE49-F238E27FC236}">
                <a16:creationId xmlns:a16="http://schemas.microsoft.com/office/drawing/2014/main" id="{3219276A-51FC-4FBF-AE5A-3325FE28CA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1350370"/>
            <a:ext cx="1560195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You Know Wagyu. Now Let's Talk Tajima.">
            <a:extLst>
              <a:ext uri="{FF2B5EF4-FFF2-40B4-BE49-F238E27FC236}">
                <a16:creationId xmlns:a16="http://schemas.microsoft.com/office/drawing/2014/main" id="{0BB15D1C-E120-43A5-9782-F9A8F7C662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09" y="1434785"/>
            <a:ext cx="1564005" cy="104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oshigaki Ichida Gaki Japanese Dried Persimmons Kaki 700g">
            <a:extLst>
              <a:ext uri="{FF2B5EF4-FFF2-40B4-BE49-F238E27FC236}">
                <a16:creationId xmlns:a16="http://schemas.microsoft.com/office/drawing/2014/main" id="{EB25C7E1-C091-424D-9D13-9EFF5253BCE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6" b="18194"/>
          <a:stretch/>
        </p:blipFill>
        <p:spPr bwMode="auto">
          <a:xfrm>
            <a:off x="7478629" y="1559128"/>
            <a:ext cx="1418590" cy="92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Umed\AppData\Local\Microsoft\Windows\INetCache\Content.MSO\FCD682C7.tmp">
            <a:extLst>
              <a:ext uri="{FF2B5EF4-FFF2-40B4-BE49-F238E27FC236}">
                <a16:creationId xmlns:a16="http://schemas.microsoft.com/office/drawing/2014/main" id="{552BE6CC-528A-4437-A50E-CEDB9D6222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340768"/>
            <a:ext cx="1457960" cy="109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Umed\AppData\Local\Microsoft\Windows\INetCache\Content.MSO\5B2B7103.tmp">
            <a:extLst>
              <a:ext uri="{FF2B5EF4-FFF2-40B4-BE49-F238E27FC236}">
                <a16:creationId xmlns:a16="http://schemas.microsoft.com/office/drawing/2014/main" id="{A4AA49EA-C089-4243-B12E-A99DF426E63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931590"/>
            <a:ext cx="1480185" cy="99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Gourmet Butcher, grass fed beef, free range chickens, free range ...">
            <a:extLst>
              <a:ext uri="{FF2B5EF4-FFF2-40B4-BE49-F238E27FC236}">
                <a16:creationId xmlns:a16="http://schemas.microsoft.com/office/drawing/2014/main" id="{F7549224-5C8A-4359-9305-C522C5B269D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40" y="3043834"/>
            <a:ext cx="1132205" cy="11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cheon Rice Kang Jung Rice-White Puffed Rice Puffs Korean Food ...">
            <a:extLst>
              <a:ext uri="{FF2B5EF4-FFF2-40B4-BE49-F238E27FC236}">
                <a16:creationId xmlns:a16="http://schemas.microsoft.com/office/drawing/2014/main" id="{029CC56A-AD5F-4929-8FBC-0149E23EECC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8" y="3037820"/>
            <a:ext cx="1255395" cy="125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Maesil in season">
            <a:extLst>
              <a:ext uri="{FF2B5EF4-FFF2-40B4-BE49-F238E27FC236}">
                <a16:creationId xmlns:a16="http://schemas.microsoft.com/office/drawing/2014/main" id="{F5507163-7369-47D6-8898-EDB2927BC7C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41" y="3083617"/>
            <a:ext cx="1337310" cy="100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5kg 18과수 &gt; 5kg | 얼음골야생사과농원">
            <a:extLst>
              <a:ext uri="{FF2B5EF4-FFF2-40B4-BE49-F238E27FC236}">
                <a16:creationId xmlns:a16="http://schemas.microsoft.com/office/drawing/2014/main" id="{ACDF75E1-7C53-44BE-9736-E16059049F4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46" y="4823674"/>
            <a:ext cx="1207770" cy="103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med\AppData\Local\Microsoft\Windows\INetCache\Content.MSO\822A2122.tmp">
            <a:extLst>
              <a:ext uri="{FF2B5EF4-FFF2-40B4-BE49-F238E27FC236}">
                <a16:creationId xmlns:a16="http://schemas.microsoft.com/office/drawing/2014/main" id="{CD511656-6C62-4284-B4DC-BD30207127B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14" y="4893652"/>
            <a:ext cx="1323340" cy="95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Umed\AppData\Local\Microsoft\Windows\INetCache\Content.MSO\7D3D3F6D.tmp">
            <a:extLst>
              <a:ext uri="{FF2B5EF4-FFF2-40B4-BE49-F238E27FC236}">
                <a16:creationId xmlns:a16="http://schemas.microsoft.com/office/drawing/2014/main" id="{9009A64F-FABD-4C69-83C5-29E0DB60102D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05" y="4897300"/>
            <a:ext cx="1376045" cy="102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organic garlic extract, organic garlic extract Suppliers and ...">
            <a:extLst>
              <a:ext uri="{FF2B5EF4-FFF2-40B4-BE49-F238E27FC236}">
                <a16:creationId xmlns:a16="http://schemas.microsoft.com/office/drawing/2014/main" id="{863FE424-BCC4-4355-B8DD-8EE4EE2B64DE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29" y="2976934"/>
            <a:ext cx="1180465" cy="1180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3F7F76-46A5-82BF-33D8-3B5A1A7A2185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1EF5095-03E9-3FCA-E521-AB118E0A8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AEF6067-E66E-74B3-2A7A-FA6375FE0D58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74D9DA-3F5A-7766-7416-CE8B392A5C75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F92703-5C19-96AB-036D-3EF94DAAA6A7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>
                <a:ea typeface="ＭＳ Ｐゴシック" pitchFamily="34" charset="-128"/>
              </a:rPr>
              <a:t>ПРЕИМУЩЕСТВА ГУ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71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C511C5-5F01-4E21-8C42-2A1CC82545D5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CD696C1B-726B-42A4-B117-4485A0C3E445}"/>
              </a:ext>
            </a:extLst>
          </p:cNvPr>
          <p:cNvSpPr txBox="1">
            <a:spLocks/>
          </p:cNvSpPr>
          <p:nvPr/>
        </p:nvSpPr>
        <p:spPr bwMode="auto">
          <a:xfrm>
            <a:off x="344488" y="1459745"/>
            <a:ext cx="7992888" cy="48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AT" sz="2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rtl="0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sz="2200" b="0" i="0" kern="12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9720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6575" algn="l"/>
              </a:tabLst>
            </a:pPr>
            <a:r>
              <a:rPr lang="ru-RU" b="1" u="sng" dirty="0">
                <a:latin typeface="Cambria" panose="02040503050406030204" pitchFamily="18" charset="0"/>
                <a:ea typeface="Cambria" panose="02040503050406030204" pitchFamily="18" charset="0"/>
              </a:rPr>
              <a:t>КРАТКОЕ ВВЕДЕНИЕ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Географическое указание – это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обозначение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фигурирующее на товарах, которые происходят из определенного географического региона и обладают свойствами, репутацией или характерными особенностями, обусловленными преимущественно местом их происхождения.  </a:t>
            </a:r>
          </a:p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Свойства и </a:t>
            </a:r>
            <a:r>
              <a:rPr lang="ru-RU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характерные черты</a:t>
            </a: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продукта зависят от географии производства -  явно выраженная связь продукта c местом его исконного производства.</a:t>
            </a:r>
            <a:endParaRPr lang="en-US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de-DE" sz="18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0E42A-4ACA-4321-B5A4-3427A02C9F0C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4D4BBD24-778C-B4C8-A499-B5BE52B50A5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4582" r="20990" b="30506"/>
          <a:stretch/>
        </p:blipFill>
        <p:spPr bwMode="auto">
          <a:xfrm>
            <a:off x="7113240" y="2824474"/>
            <a:ext cx="2680778" cy="2386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482" name="Textplatzhalter 2"/>
          <p:cNvSpPr>
            <a:spLocks noGrp="1"/>
          </p:cNvSpPr>
          <p:nvPr>
            <p:ph type="body" sz="quarter" idx="14"/>
          </p:nvPr>
        </p:nvSpPr>
        <p:spPr bwMode="auto">
          <a:xfrm>
            <a:off x="5613400" y="7685"/>
            <a:ext cx="3372048" cy="98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ГЕОГРАФИЧЕСКИЕ УКАЗАНИЯ</a:t>
            </a:r>
            <a:endParaRPr lang="de-DE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2EC425-F39C-3A38-3C47-9C4AAB6A22D5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7F3C6CD-CCA5-D10A-800A-C33C3C694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E19CFDE-C330-29A4-4A25-04496804EB0F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BC625F52-032F-93A3-6CFC-353B3E58C35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738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Информационная сессия&#10;&#10;">
            <a:extLst>
              <a:ext uri="{FF2B5EF4-FFF2-40B4-BE49-F238E27FC236}">
                <a16:creationId xmlns:a16="http://schemas.microsoft.com/office/drawing/2014/main" id="{10C511C5-5F01-4E21-8C42-2A1CC82545D5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CD696C1B-726B-42A4-B117-4485A0C3E445}"/>
              </a:ext>
            </a:extLst>
          </p:cNvPr>
          <p:cNvSpPr txBox="1">
            <a:spLocks/>
          </p:cNvSpPr>
          <p:nvPr/>
        </p:nvSpPr>
        <p:spPr bwMode="auto">
          <a:xfrm>
            <a:off x="537416" y="1484784"/>
            <a:ext cx="8880080" cy="49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AT" sz="2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rtl="0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sz="2200" b="0" i="0" kern="12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9720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536575" algn="l"/>
              </a:tabLs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Продукты ГУ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произведенные с использованием местных ресурсов, могут приобретать особую ценность на мировом рынке за счет сохраняющейся привязки к месту их происхождения и пользоваться особым спросом и цениться дороже.</a:t>
            </a:r>
          </a:p>
          <a:p>
            <a:pPr marL="0" indent="0">
              <a:buNone/>
              <a:tabLst>
                <a:tab pos="536575" algn="l"/>
              </a:tabLs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tabLst>
                <a:tab pos="536575" algn="l"/>
              </a:tabLs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Связь с местом происхождения, заключается в уникальном сочетании местных природных ресурсов (климата, почвы, местных видов животных и растений, традиционного оборудования и т.д.) и культурных ценностей данной территории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de-DE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F4B1A-59F2-4AB8-9C6B-5FCAA02F7523}"/>
              </a:ext>
            </a:extLst>
          </p:cNvPr>
          <p:cNvSpPr txBox="1"/>
          <p:nvPr/>
        </p:nvSpPr>
        <p:spPr>
          <a:xfrm>
            <a:off x="5710676" y="260648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B88F59C-6C47-8E0E-D175-C216933F58C7}"/>
              </a:ext>
            </a:extLst>
          </p:cNvPr>
          <p:cNvSpPr txBox="1">
            <a:spLocks/>
          </p:cNvSpPr>
          <p:nvPr/>
        </p:nvSpPr>
        <p:spPr bwMode="auto">
          <a:xfrm>
            <a:off x="5529064" y="7684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ГЕОГРАФИЧЕСКИЕ УКАЗАНИЯ</a:t>
            </a:r>
            <a:endParaRPr lang="de-DE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428237F-F077-9084-C9B5-B444EF8A770E}"/>
              </a:ext>
            </a:extLst>
          </p:cNvPr>
          <p:cNvGrpSpPr/>
          <p:nvPr/>
        </p:nvGrpSpPr>
        <p:grpSpPr>
          <a:xfrm>
            <a:off x="0" y="-27384"/>
            <a:ext cx="4376936" cy="1044000"/>
            <a:chOff x="0" y="-9413"/>
            <a:chExt cx="4376936" cy="104400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32113FA-C279-FEF8-8AF0-EF5636959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90515E5-9236-9011-69E8-F605D8950C35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DD7523FC-BB0B-1B83-9F24-C2614E2F301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9444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C511C5-5F01-4E21-8C42-2A1CC82545D5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CD696C1B-726B-42A4-B117-4485A0C3E445}"/>
              </a:ext>
            </a:extLst>
          </p:cNvPr>
          <p:cNvSpPr txBox="1">
            <a:spLocks/>
          </p:cNvSpPr>
          <p:nvPr/>
        </p:nvSpPr>
        <p:spPr bwMode="auto">
          <a:xfrm>
            <a:off x="175006" y="1268759"/>
            <a:ext cx="9170482" cy="53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AT" sz="2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rtl="0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sz="2200" b="0" i="0" kern="12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9720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Char char="v"/>
              <a:tabLst>
                <a:tab pos="990600" algn="l"/>
              </a:tabLst>
            </a:pPr>
            <a:r>
              <a:rPr lang="ru-RU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Зачем создаются географические указания?</a:t>
            </a:r>
          </a:p>
          <a:p>
            <a:pPr marL="990600" indent="-457200">
              <a:buFont typeface="Wingdings" panose="05000000000000000000" pitchFamily="2" charset="2"/>
              <a:buChar char="ü"/>
              <a:tabLst>
                <a:tab pos="9906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Правовая охрана продукции обладающей репутацией;</a:t>
            </a:r>
          </a:p>
          <a:p>
            <a:pPr marL="990600" indent="-457200">
              <a:buFont typeface="Wingdings" panose="05000000000000000000" pitchFamily="2" charset="2"/>
              <a:buChar char="ü"/>
              <a:tabLst>
                <a:tab pos="9906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Инструмент маркетинговой стратегии (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средство индивидуализации и элемент сбытовой стратегии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</a:p>
          <a:p>
            <a:pPr marL="290513" indent="0">
              <a:buNone/>
              <a:tabLst>
                <a:tab pos="536575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533400" indent="-533400" algn="just"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Потребители уделяют внимания географическому происхождению товаров и интересуются их специфическими свойствами. Информация о «месте происхождения» товара позволяет потребителю понять, что продукт обладает конкретным качеством или какими-то свойствами, представляющими для него особую ценность.</a:t>
            </a:r>
          </a:p>
          <a:p>
            <a:pPr marL="990600" indent="-457200">
              <a:buFont typeface="Wingdings" panose="05000000000000000000" pitchFamily="2" charset="2"/>
              <a:buChar char="ü"/>
              <a:tabLst>
                <a:tab pos="990600" algn="l"/>
              </a:tabLs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Географические указания как инструмент развития регионов (рабочие места, общественное питание и туризм)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A109947-52B4-1F43-A2C0-8C900B63F90D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306869-1FFC-B5A9-69E9-3375B9E2E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86BD9FC-683E-54D2-9B72-7AB60561F98D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A81A75D7-B942-EB38-AF70-31513ADDCB4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17786AA-B314-50E4-C274-5F2C8B8B7484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ГЕОГРАФИЧЕСКИЕ УКАЗАНИЯ</a:t>
            </a:r>
            <a:endParaRPr lang="de-DE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73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FED5E-08EE-47ED-85DA-5BDA6F93692E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A22DE5-FFF5-46AD-BAE5-C468912CF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t="26538" r="44729" b="14192"/>
          <a:stretch/>
        </p:blipFill>
        <p:spPr bwMode="auto">
          <a:xfrm>
            <a:off x="216876" y="1544762"/>
            <a:ext cx="4347856" cy="435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F25CB9-0D46-442A-9464-8AFC60C3D4F5}"/>
              </a:ext>
            </a:extLst>
          </p:cNvPr>
          <p:cNvSpPr/>
          <p:nvPr/>
        </p:nvSpPr>
        <p:spPr>
          <a:xfrm>
            <a:off x="4564732" y="1236583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Arial Narrow" panose="020B0606020202030204" pitchFamily="34" charset="0"/>
              </a:rPr>
              <a:t>Идентификация: </a:t>
            </a:r>
            <a:r>
              <a:rPr lang="ru-RU" dirty="0">
                <a:latin typeface="Arial Narrow" panose="020B0606020202030204" pitchFamily="34" charset="0"/>
              </a:rPr>
              <a:t>повышение уровня осведомленности местных заинтересованных</a:t>
            </a:r>
          </a:p>
          <a:p>
            <a:pPr marL="285750" indent="-28575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сторон и оценка потенциала продукта.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EF03D-CFC2-487A-AB05-BA1E7ADD7D27}"/>
              </a:ext>
            </a:extLst>
          </p:cNvPr>
          <p:cNvSpPr/>
          <p:nvPr/>
        </p:nvSpPr>
        <p:spPr>
          <a:xfrm>
            <a:off x="4564732" y="2160261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Arial Narrow" panose="020B0606020202030204" pitchFamily="34" charset="0"/>
              </a:rPr>
              <a:t>Квалификация продукта</a:t>
            </a:r>
            <a:r>
              <a:rPr lang="ru-RU" dirty="0">
                <a:latin typeface="Arial Narrow" panose="020B0606020202030204" pitchFamily="34" charset="0"/>
              </a:rPr>
              <a:t>: установление правил производства и сбыта, с учётом сохранения местных ресурсов.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E63D09-2C9B-418E-9CB2-B06C49964AE6}"/>
              </a:ext>
            </a:extLst>
          </p:cNvPr>
          <p:cNvSpPr/>
          <p:nvPr/>
        </p:nvSpPr>
        <p:spPr>
          <a:xfrm>
            <a:off x="4564732" y="3084739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Arial Narrow" panose="020B0606020202030204" pitchFamily="34" charset="0"/>
              </a:rPr>
              <a:t>Вознаграждение за продукт</a:t>
            </a:r>
            <a:r>
              <a:rPr lang="ru-RU" dirty="0">
                <a:latin typeface="Arial Narrow" panose="020B0606020202030204" pitchFamily="34" charset="0"/>
              </a:rPr>
              <a:t>: доходы от реализации и различные формы поддержки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в рамках местной системы управления.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287982-3FCA-436F-9B8B-8985A6FC8D2A}"/>
              </a:ext>
            </a:extLst>
          </p:cNvPr>
          <p:cNvSpPr/>
          <p:nvPr/>
        </p:nvSpPr>
        <p:spPr>
          <a:xfrm>
            <a:off x="4564732" y="4008417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Arial Narrow" panose="020B0606020202030204" pitchFamily="34" charset="0"/>
              </a:rPr>
              <a:t>Воспроизводство местных ресурсов</a:t>
            </a:r>
            <a:r>
              <a:rPr lang="ru-RU" dirty="0">
                <a:latin typeface="Arial Narrow" panose="020B0606020202030204" pitchFamily="34" charset="0"/>
              </a:rPr>
              <a:t>, способствующее повышению устойчивости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системы.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F176F3-88E0-44BC-B010-FCC60052CE9E}"/>
              </a:ext>
            </a:extLst>
          </p:cNvPr>
          <p:cNvSpPr/>
          <p:nvPr/>
        </p:nvSpPr>
        <p:spPr>
          <a:xfrm>
            <a:off x="4564732" y="501317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rgbClr val="EE7F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Arial Narrow" panose="020B0606020202030204" pitchFamily="34" charset="0"/>
              </a:rPr>
              <a:t>Государственная политика, </a:t>
            </a:r>
            <a:r>
              <a:rPr lang="ru-RU" dirty="0">
                <a:latin typeface="Arial Narrow" panose="020B0606020202030204" pitchFamily="34" charset="0"/>
              </a:rPr>
              <a:t>обеспечивающая институциональную и иную поддержку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на различных этапах цикла.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CAA1A3-77BC-4D9B-995C-E73776BAEC8D}"/>
              </a:ext>
            </a:extLst>
          </p:cNvPr>
          <p:cNvSpPr txBox="1"/>
          <p:nvPr/>
        </p:nvSpPr>
        <p:spPr>
          <a:xfrm>
            <a:off x="5710676" y="188640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F19B320-71A6-32B4-B92A-838C61031C38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ЦИКЛ ИНИЦИАЦИИ, ЗАПУСКА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FB35C5E-0B8A-4CDC-F157-DDFB084BE4CA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EE4DAFB6-BF4A-A3EC-F9C5-F466E30A8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08E36D7-BEE4-0A37-9C88-F4B0291A0157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0FE1632-ED66-A804-1829-9D17C3B60FE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4057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FED5E-08EE-47ED-85DA-5BDA6F93692E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7D3AB-1C57-4FBF-A98B-7E817605C170}"/>
              </a:ext>
            </a:extLst>
          </p:cNvPr>
          <p:cNvSpPr/>
          <p:nvPr/>
        </p:nvSpPr>
        <p:spPr>
          <a:xfrm>
            <a:off x="552696" y="1526881"/>
            <a:ext cx="900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Этап ИДЕНТИФИКАЦИИ: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выявление особых качественных характеристик, связанных с местом происхождения продукта (особенности вкуса и качества)</a:t>
            </a: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Следует определить связанно ли особое качество продукта с местом его производства. </a:t>
            </a: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Исследований, анализ почвы, анализ вкуса и запаха, местные природные ресурсы влияют на качество: почва, вода, горы). </a:t>
            </a: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Определить есть ли потенциал для продвижения продукта.  … существует ли репутация на рынке…  имеет ли продукт исторические корни……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45BA2-3EFF-44D4-BEAA-9613BD8DD418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0DFDB4E-82D4-C623-F262-AAEDFD7ED0E0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05A4FA0-AD60-2946-201C-A301C8215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3ED9045-2EC5-7007-346A-37DB7C3567AB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1B86482B-55BB-ECB7-011B-B257199657A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87412D0-2863-99A0-36EF-AC4C26B00400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ЦИКЛЫ И ЭТАПЫ ГУ</a:t>
            </a:r>
          </a:p>
        </p:txBody>
      </p:sp>
    </p:spTree>
    <p:extLst>
      <p:ext uri="{BB962C8B-B14F-4D97-AF65-F5344CB8AC3E}">
        <p14:creationId xmlns:p14="http://schemas.microsoft.com/office/powerpoint/2010/main" val="127198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FED5E-08EE-47ED-85DA-5BDA6F93692E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7D3AB-1C57-4FBF-A98B-7E817605C170}"/>
              </a:ext>
            </a:extLst>
          </p:cNvPr>
          <p:cNvSpPr/>
          <p:nvPr/>
        </p:nvSpPr>
        <p:spPr>
          <a:xfrm>
            <a:off x="488504" y="1628800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Этап КВАЛИФИКАЦИИ: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усовершенствование этапов производства (выращивание, сбор, хранение, упаковка, возможно переработка, название продукта, правила маркировки, система/методы контроля)</a:t>
            </a: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Разработка ПР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Практическое Руководство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(Сборник требований, Дисциплинарный документ) для достижения качества. </a:t>
            </a: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Цель ПР состоит в закреплении норм и правил в отношении качества продукта ГУ которые должны соблюдаться производителями в обозначенной зоне производства. 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Clr>
                <a:srgbClr val="FF6600"/>
              </a:buClr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79C22-876D-4FDB-B5D7-C2D9F7D33D4F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6994386-50B7-A1DA-FB57-A388D6E9FA6D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7C4B0BC-9260-2C00-2916-C94B86C35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EC2297F-CF60-2957-DE9C-DA08F0E7AAA1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6248DCB9-E892-B31F-F8AF-17B73968AE0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CACB13B-F0CE-65BB-9B0E-15B74783BA40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ЦИКЛЫ И ЭТАПЫ ГУ</a:t>
            </a:r>
          </a:p>
        </p:txBody>
      </p:sp>
    </p:spTree>
    <p:extLst>
      <p:ext uri="{BB962C8B-B14F-4D97-AF65-F5344CB8AC3E}">
        <p14:creationId xmlns:p14="http://schemas.microsoft.com/office/powerpoint/2010/main" val="7145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FED5E-08EE-47ED-85DA-5BDA6F93692E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7D3AB-1C57-4FBF-A98B-7E817605C170}"/>
              </a:ext>
            </a:extLst>
          </p:cNvPr>
          <p:cNvSpPr/>
          <p:nvPr/>
        </p:nvSpPr>
        <p:spPr>
          <a:xfrm>
            <a:off x="560512" y="1911252"/>
            <a:ext cx="900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Этап ВОЗНАГРАЖДЕНИЯ: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Маркетинг продукции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ГУ требует коллективной стратегии (ассоциации)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Возможные рынки (внутренний, включая места скопления туристов…. внешние)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Исследование рыночного потенциала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Каналы сбыта</a:t>
            </a:r>
          </a:p>
          <a:p>
            <a:pPr>
              <a:buClr>
                <a:srgbClr val="FF6600"/>
              </a:buClr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79C22-876D-4FDB-B5D7-C2D9F7D33D4F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3E16DD7-131F-5F23-845A-4B5A7DF9BBF9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0E5AE12-BC8F-F934-AAF5-C78B279A1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CEAB79A-E688-CDFD-4662-5C992DF6AFD0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C9F493-FD99-55DE-B441-9263D9C821F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8C1AA8A-1DD5-A242-0B1B-080F4B19A702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ЦИКЛЫ И ЭТАПЫ ГУ</a:t>
            </a:r>
          </a:p>
        </p:txBody>
      </p:sp>
    </p:spTree>
    <p:extLst>
      <p:ext uri="{BB962C8B-B14F-4D97-AF65-F5344CB8AC3E}">
        <p14:creationId xmlns:p14="http://schemas.microsoft.com/office/powerpoint/2010/main" val="339479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FED5E-08EE-47ED-85DA-5BDA6F93692E}"/>
              </a:ext>
            </a:extLst>
          </p:cNvPr>
          <p:cNvSpPr txBox="1"/>
          <p:nvPr/>
        </p:nvSpPr>
        <p:spPr>
          <a:xfrm>
            <a:off x="0" y="6525344"/>
            <a:ext cx="9906000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Информационная сессия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7D3AB-1C57-4FBF-A98B-7E817605C170}"/>
              </a:ext>
            </a:extLst>
          </p:cNvPr>
          <p:cNvSpPr/>
          <p:nvPr/>
        </p:nvSpPr>
        <p:spPr>
          <a:xfrm>
            <a:off x="560512" y="1859339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Этап ВОСПРОИЗВОДСТА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местных ресурсов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означает сохранение, возобновление и приумножение ресурсов на всех этапах цикла для обеспечения долгосрочной устойчивости производства продуктов, что гарантирует само продолжение их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существования.  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Необходимо гарантировать, что окружающая среда, ландшафт, культура, традиции и общественное устройство не пострадают от соответствующей экономической деятельности.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79C22-876D-4FDB-B5D7-C2D9F7D33D4F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B2B8BC6-4BAA-D938-9E4F-310C21A23F0E}"/>
              </a:ext>
            </a:extLst>
          </p:cNvPr>
          <p:cNvGrpSpPr/>
          <p:nvPr/>
        </p:nvGrpSpPr>
        <p:grpSpPr>
          <a:xfrm>
            <a:off x="0" y="-9413"/>
            <a:ext cx="4376936" cy="1044000"/>
            <a:chOff x="0" y="-9413"/>
            <a:chExt cx="4376936" cy="1044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969667D5-60B0-3A4B-7C13-860351005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413"/>
              <a:ext cx="269780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A3DDF41-1044-F3C4-D08E-5589549B57FD}"/>
                </a:ext>
              </a:extLst>
            </p:cNvPr>
            <p:cNvSpPr/>
            <p:nvPr/>
          </p:nvSpPr>
          <p:spPr>
            <a:xfrm>
              <a:off x="2697807" y="0"/>
              <a:ext cx="1679129" cy="1034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562015-1B40-DF76-C93D-AE014450D62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807" y="-9413"/>
              <a:ext cx="1512168" cy="79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6EEAB8C-8685-E068-FDDD-C274F3537439}"/>
              </a:ext>
            </a:extLst>
          </p:cNvPr>
          <p:cNvSpPr txBox="1">
            <a:spLocks/>
          </p:cNvSpPr>
          <p:nvPr/>
        </p:nvSpPr>
        <p:spPr bwMode="auto">
          <a:xfrm>
            <a:off x="5529066" y="0"/>
            <a:ext cx="3456384" cy="100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ЦИКЛЫ И ЭТАПЫ ГУ</a:t>
            </a:r>
          </a:p>
        </p:txBody>
      </p:sp>
    </p:spTree>
    <p:extLst>
      <p:ext uri="{BB962C8B-B14F-4D97-AF65-F5344CB8AC3E}">
        <p14:creationId xmlns:p14="http://schemas.microsoft.com/office/powerpoint/2010/main" val="667100072"/>
      </p:ext>
    </p:extLst>
  </p:cSld>
  <p:clrMapOvr>
    <a:masterClrMapping/>
  </p:clrMapOvr>
</p:sld>
</file>

<file path=ppt/theme/theme1.xml><?xml version="1.0" encoding="utf-8"?>
<a:theme xmlns:a="http://schemas.openxmlformats.org/drawingml/2006/main" name="Hilfswerk">
  <a:themeElements>
    <a:clrScheme name="Hilfswer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95D0F"/>
      </a:accent1>
      <a:accent2>
        <a:srgbClr val="EE7F00"/>
      </a:accent2>
      <a:accent3>
        <a:srgbClr val="F6A800"/>
      </a:accent3>
      <a:accent4>
        <a:srgbClr val="FFCC00"/>
      </a:accent4>
      <a:accent5>
        <a:srgbClr val="FFEB99"/>
      </a:accent5>
      <a:accent6>
        <a:srgbClr val="FFF5CC"/>
      </a:accent6>
      <a:hlink>
        <a:srgbClr val="E95D0F"/>
      </a:hlink>
      <a:folHlink>
        <a:srgbClr val="7F6F6F"/>
      </a:folHlink>
    </a:clrScheme>
    <a:fontScheme name="Hilfs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617</Words>
  <Application>Microsoft Office PowerPoint</Application>
  <PresentationFormat>Лист A4 (210x297 мм)</PresentationFormat>
  <Paragraphs>90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Cambria</vt:lpstr>
      <vt:lpstr>Wingdings</vt:lpstr>
      <vt:lpstr>Hilfswerk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Hilfswerk 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Gunzer</dc:creator>
  <cp:lastModifiedBy>Qodirov Shuhrat</cp:lastModifiedBy>
  <cp:revision>463</cp:revision>
  <cp:lastPrinted>2014-09-10T08:40:11Z</cp:lastPrinted>
  <dcterms:created xsi:type="dcterms:W3CDTF">2012-01-12T08:12:10Z</dcterms:created>
  <dcterms:modified xsi:type="dcterms:W3CDTF">2022-08-23T06:05:12Z</dcterms:modified>
</cp:coreProperties>
</file>